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77" r:id="rId6"/>
    <p:sldId id="261" r:id="rId7"/>
    <p:sldId id="262" r:id="rId8"/>
    <p:sldId id="272" r:id="rId9"/>
    <p:sldId id="279" r:id="rId10"/>
    <p:sldId id="278" r:id="rId11"/>
    <p:sldId id="274" r:id="rId12"/>
    <p:sldId id="275" r:id="rId13"/>
    <p:sldId id="276" r:id="rId14"/>
    <p:sldId id="260" r:id="rId15"/>
    <p:sldId id="264" r:id="rId16"/>
    <p:sldId id="263" r:id="rId17"/>
    <p:sldId id="266" r:id="rId18"/>
    <p:sldId id="267" r:id="rId1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B0FB63-D29E-4118-8800-141FB06F2EA4}" type="datetimeFigureOut">
              <a:rPr lang="it-IT" smtClean="0"/>
              <a:pPr/>
              <a:t>27/02/2025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B80AF-4EDB-4AAA-9F40-D3010AFAE91D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B80AF-4EDB-4AAA-9F40-D3010AFAE91D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27/02/2025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27/02/2025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27/02/2025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27/02/2025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27/02/2025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27/02/2025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27/02/2025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27/02/2025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27/02/2025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27/02/2025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27/02/2025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BEC29-B4C8-4A4F-84AF-8E6D418CB9C6}" type="datetimeFigureOut">
              <a:rPr lang="it-IT" smtClean="0"/>
              <a:pPr/>
              <a:t>27/02/2025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Parteien in Deutschland nach den Wahlen 2025: Ein Ausblick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 smtClean="0"/>
          </a:p>
          <a:p>
            <a:endParaRPr lang="de-DE" dirty="0"/>
          </a:p>
          <a:p>
            <a:r>
              <a:rPr lang="de-DE" dirty="0" smtClean="0"/>
              <a:t>Evelyn </a:t>
            </a:r>
            <a:r>
              <a:rPr lang="de-DE" dirty="0" err="1" smtClean="0"/>
              <a:t>Wellding</a:t>
            </a:r>
            <a:r>
              <a:rPr lang="de-DE" dirty="0" smtClean="0"/>
              <a:t> – 27/02/25              </a:t>
            </a:r>
          </a:p>
          <a:p>
            <a:endParaRPr lang="it-IT" dirty="0"/>
          </a:p>
        </p:txBody>
      </p:sp>
      <p:pic>
        <p:nvPicPr>
          <p:cNvPr id="11266" name="Picture 2" descr="Vettoriale Stock Deutschland Flagge Fahne Icon Button Germany | Adobe Sto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6" y="-3497262"/>
            <a:ext cx="556084" cy="425404"/>
          </a:xfrm>
          <a:prstGeom prst="rect">
            <a:avLst/>
          </a:prstGeom>
          <a:noFill/>
        </p:spPr>
      </p:pic>
      <p:pic>
        <p:nvPicPr>
          <p:cNvPr id="7" name="Picture 4" descr="Vettoriale Stock Deutschland Flagge Fahne Icon Button Germany | Adobe Stoc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86709" y="571480"/>
            <a:ext cx="1027213" cy="785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Aufbau des Referats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de-DE" dirty="0" smtClean="0"/>
          </a:p>
          <a:p>
            <a:r>
              <a:rPr lang="de-DE" dirty="0" smtClean="0"/>
              <a:t>1. Kurze Retrospektive</a:t>
            </a:r>
          </a:p>
          <a:p>
            <a:r>
              <a:rPr lang="de-DE" dirty="0" smtClean="0"/>
              <a:t>2. Die Ampelregierung</a:t>
            </a:r>
          </a:p>
          <a:p>
            <a:r>
              <a:rPr lang="de-DE" dirty="0" smtClean="0"/>
              <a:t>3. Bundestagswahl Februar 2025 </a:t>
            </a:r>
          </a:p>
          <a:p>
            <a:pPr>
              <a:buNone/>
            </a:pPr>
            <a:r>
              <a:rPr lang="de-DE" dirty="0" smtClean="0"/>
              <a:t> </a:t>
            </a:r>
          </a:p>
        </p:txBody>
      </p:sp>
      <p:pic>
        <p:nvPicPr>
          <p:cNvPr id="4" name="Picture 4" descr="Vettoriale Stock Deutschland Flagge Fahne Icon Button Germany | Adobe Sto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6709" y="571480"/>
            <a:ext cx="1027213" cy="785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1296974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Retrospektive- Deutschland 1945 194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buNone/>
            </a:pPr>
            <a:endParaRPr lang="de-DE" sz="1700" b="1" dirty="0" smtClean="0">
              <a:solidFill>
                <a:prstClr val="black"/>
              </a:solidFill>
            </a:endParaRPr>
          </a:p>
          <a:p>
            <a:pPr lvl="1">
              <a:buFontTx/>
              <a:buChar char="-"/>
            </a:pPr>
            <a:endParaRPr lang="it-IT" dirty="0" smtClean="0"/>
          </a:p>
          <a:p>
            <a:endParaRPr lang="it-IT" dirty="0"/>
          </a:p>
        </p:txBody>
      </p:sp>
      <p:pic>
        <p:nvPicPr>
          <p:cNvPr id="4" name="Picture 4" descr="Vettoriale Stock Deutschland Flagge Fahne Icon Button Germany | Adobe Sto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72" y="500042"/>
            <a:ext cx="1027213" cy="785818"/>
          </a:xfrm>
          <a:prstGeom prst="rect">
            <a:avLst/>
          </a:prstGeom>
          <a:noFill/>
        </p:spPr>
      </p:pic>
      <p:pic>
        <p:nvPicPr>
          <p:cNvPr id="5" name="Immagine 4" descr="Bildergebnis für reichstag 1945 innen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22" y="1142984"/>
            <a:ext cx="3571900" cy="228601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tangolo 5"/>
          <p:cNvSpPr/>
          <p:nvPr/>
        </p:nvSpPr>
        <p:spPr>
          <a:xfrm>
            <a:off x="1500166" y="3429000"/>
            <a:ext cx="5929354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 Neue Konstitution:      Schutz/Protektion vor Diktatur</a:t>
            </a:r>
            <a:endParaRPr lang="de-DE" dirty="0" smtClean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de-DE" dirty="0" smtClean="0"/>
              <a:t>2 Parlamentskammern:  </a:t>
            </a:r>
            <a:r>
              <a:rPr lang="de-DE" dirty="0" smtClean="0">
                <a:solidFill>
                  <a:srgbClr val="FF0000"/>
                </a:solidFill>
              </a:rPr>
              <a:t>Bundestag</a:t>
            </a:r>
            <a:r>
              <a:rPr lang="de-DE" dirty="0" smtClean="0"/>
              <a:t> und </a:t>
            </a:r>
            <a:r>
              <a:rPr lang="de-DE" dirty="0" smtClean="0">
                <a:solidFill>
                  <a:srgbClr val="00B050"/>
                </a:solidFill>
              </a:rPr>
              <a:t>Bundesrat</a:t>
            </a:r>
            <a:r>
              <a:rPr lang="de-DE" dirty="0" smtClean="0"/>
              <a:t> </a:t>
            </a:r>
            <a:r>
              <a:rPr lang="de-DE" dirty="0" smtClean="0">
                <a:solidFill>
                  <a:srgbClr val="FF0000"/>
                </a:solidFill>
              </a:rPr>
              <a:t>Bundestag:</a:t>
            </a:r>
            <a:r>
              <a:rPr lang="de-DE" dirty="0" smtClean="0"/>
              <a:t> Nationales Parlament </a:t>
            </a:r>
          </a:p>
          <a:p>
            <a:pPr>
              <a:lnSpc>
                <a:spcPct val="150000"/>
              </a:lnSpc>
            </a:pPr>
            <a:r>
              <a:rPr lang="de-DE" dirty="0" smtClean="0">
                <a:solidFill>
                  <a:srgbClr val="00B050"/>
                </a:solidFill>
              </a:rPr>
              <a:t>      Bundesrat:</a:t>
            </a:r>
            <a:r>
              <a:rPr lang="de-DE" dirty="0" smtClean="0"/>
              <a:t> 2. Parlamentskammer mit</a:t>
            </a:r>
          </a:p>
          <a:p>
            <a:pPr>
              <a:lnSpc>
                <a:spcPct val="150000"/>
              </a:lnSpc>
            </a:pPr>
            <a:r>
              <a:rPr lang="de-DE" dirty="0" smtClean="0"/>
              <a:t>      Repräsentanten der 16 Länder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de-DE" dirty="0" smtClean="0">
                <a:solidFill>
                  <a:schemeClr val="tx2">
                    <a:lumMod val="75000"/>
                  </a:schemeClr>
                </a:solidFill>
              </a:rPr>
              <a:t>Bundespräsident:  </a:t>
            </a:r>
            <a:r>
              <a:rPr lang="de-DE" dirty="0" smtClean="0"/>
              <a:t>repräsentative Aufgaben.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de-DE" b="1" dirty="0" smtClean="0">
                <a:solidFill>
                  <a:srgbClr val="FF0000"/>
                </a:solidFill>
              </a:rPr>
              <a:t>5-Prozent-Hürde/la </a:t>
            </a:r>
            <a:r>
              <a:rPr lang="de-DE" b="1" dirty="0" err="1" smtClean="0">
                <a:solidFill>
                  <a:srgbClr val="FF0000"/>
                </a:solidFill>
              </a:rPr>
              <a:t>soglia</a:t>
            </a:r>
            <a:r>
              <a:rPr lang="de-DE" b="1" dirty="0" smtClean="0">
                <a:solidFill>
                  <a:srgbClr val="FF0000"/>
                </a:solidFill>
              </a:rPr>
              <a:t> di 5%</a:t>
            </a:r>
            <a:r>
              <a:rPr lang="de-DE" b="1" dirty="0" smtClean="0"/>
              <a:t>: Garantie für Regierungsfähigkeit.</a:t>
            </a:r>
            <a:endParaRPr 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000" b="1" dirty="0" smtClean="0"/>
              <a:t>Die Ampelregierung 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3600" b="1" dirty="0" smtClean="0">
                <a:solidFill>
                  <a:srgbClr val="FF0000"/>
                </a:solidFill>
              </a:rPr>
              <a:t>SPD</a:t>
            </a:r>
            <a:r>
              <a:rPr lang="de-DE" sz="3600" dirty="0" smtClean="0">
                <a:solidFill>
                  <a:srgbClr val="FF0000"/>
                </a:solidFill>
              </a:rPr>
              <a:t/>
            </a:r>
            <a:br>
              <a:rPr lang="de-DE" sz="3600" dirty="0" smtClean="0">
                <a:solidFill>
                  <a:srgbClr val="FF0000"/>
                </a:solidFill>
              </a:rPr>
            </a:br>
            <a:r>
              <a:rPr lang="de-DE" sz="2700" dirty="0" smtClean="0">
                <a:solidFill>
                  <a:srgbClr val="FF0000"/>
                </a:solidFill>
              </a:rPr>
              <a:t>Sozialdemokratische Partei Deutschlands </a:t>
            </a:r>
            <a:endParaRPr lang="it-IT" sz="2700" dirty="0">
              <a:solidFill>
                <a:srgbClr val="FF0000"/>
              </a:solidFill>
            </a:endParaRPr>
          </a:p>
        </p:txBody>
      </p:sp>
      <p:sp>
        <p:nvSpPr>
          <p:cNvPr id="14" name="Segnaposto contenuto 1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 smtClean="0"/>
              <a:t>Olaf Scholz: Bundeskanzler</a:t>
            </a:r>
          </a:p>
          <a:p>
            <a:r>
              <a:rPr lang="de-DE" dirty="0" smtClean="0"/>
              <a:t>Frieden</a:t>
            </a:r>
          </a:p>
          <a:p>
            <a:r>
              <a:rPr lang="de-DE" dirty="0" smtClean="0"/>
              <a:t>Soziale Gerechtigkeit (Hilfen für sozial Benachteiligte, Bürgergeldbezahlbares Wohnen, Mindestlohn)</a:t>
            </a:r>
          </a:p>
          <a:p>
            <a:r>
              <a:rPr lang="de-DE" dirty="0" smtClean="0"/>
              <a:t>Klimaschutz</a:t>
            </a:r>
          </a:p>
          <a:p>
            <a:r>
              <a:rPr lang="de-DE" dirty="0" smtClean="0"/>
              <a:t>Integration von Immigranten</a:t>
            </a:r>
          </a:p>
          <a:p>
            <a:endParaRPr lang="it-IT" dirty="0"/>
          </a:p>
        </p:txBody>
      </p:sp>
      <p:pic>
        <p:nvPicPr>
          <p:cNvPr id="18" name="Segnaposto contenuto 17" descr="Olaf Scholz - Wikipedia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51" y="1600201"/>
            <a:ext cx="3054631" cy="4472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b="1" dirty="0" smtClean="0">
                <a:solidFill>
                  <a:srgbClr val="FF0000"/>
                </a:solidFill>
              </a:rPr>
              <a:t>SPD</a:t>
            </a:r>
            <a:r>
              <a:rPr lang="de-DE" sz="3600" dirty="0" smtClean="0">
                <a:solidFill>
                  <a:srgbClr val="FF0000"/>
                </a:solidFill>
              </a:rPr>
              <a:t/>
            </a:r>
            <a:br>
              <a:rPr lang="de-DE" sz="3600" dirty="0" smtClean="0">
                <a:solidFill>
                  <a:srgbClr val="FF0000"/>
                </a:solidFill>
              </a:rPr>
            </a:br>
            <a:r>
              <a:rPr lang="de-DE" sz="3600" dirty="0" smtClean="0">
                <a:solidFill>
                  <a:srgbClr val="FF0000"/>
                </a:solidFill>
              </a:rPr>
              <a:t>Sozialdemokratische Partei Deutschlands </a:t>
            </a:r>
            <a:endParaRPr lang="it-IT" sz="3600" dirty="0"/>
          </a:p>
        </p:txBody>
      </p:sp>
      <p:sp>
        <p:nvSpPr>
          <p:cNvPr id="9" name="Segnaposto contenuto 8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10" name="Segnaposto contenuto 9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de-DE" sz="3600" dirty="0" smtClean="0"/>
              <a:t>LARS KLINGBEIL</a:t>
            </a:r>
          </a:p>
          <a:p>
            <a:r>
              <a:rPr lang="de-DE" sz="3600" dirty="0" smtClean="0"/>
              <a:t>Neuer Parteivorsitz-</a:t>
            </a:r>
            <a:r>
              <a:rPr lang="de-DE" sz="3600" dirty="0" err="1" smtClean="0"/>
              <a:t>ender</a:t>
            </a:r>
            <a:endParaRPr lang="it-IT" sz="3600" dirty="0"/>
          </a:p>
        </p:txBody>
      </p:sp>
      <p:pic>
        <p:nvPicPr>
          <p:cNvPr id="8" name="Immagine 7" descr="Lars Klingbeil - Wikipedi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643050"/>
            <a:ext cx="3346311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000" b="1" dirty="0" smtClean="0"/>
              <a:t>Die Ampelregierung 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3600" b="1" dirty="0" smtClean="0">
                <a:solidFill>
                  <a:srgbClr val="00B050"/>
                </a:solidFill>
              </a:rPr>
              <a:t>Bündnis 90/Die Grünen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 smtClean="0"/>
              <a:t>Robert </a:t>
            </a:r>
            <a:r>
              <a:rPr lang="de-DE" dirty="0" err="1" smtClean="0"/>
              <a:t>Habeck</a:t>
            </a:r>
            <a:r>
              <a:rPr lang="de-DE" dirty="0" smtClean="0"/>
              <a:t>: Wirtschaftsminister</a:t>
            </a:r>
          </a:p>
          <a:p>
            <a:r>
              <a:rPr lang="de-DE" dirty="0" smtClean="0"/>
              <a:t>Umwelt-, Natur-und Klimaschutz</a:t>
            </a:r>
          </a:p>
          <a:p>
            <a:r>
              <a:rPr lang="de-DE" dirty="0" smtClean="0"/>
              <a:t>Ökologische Modernisierung der Wirtschaft</a:t>
            </a:r>
          </a:p>
          <a:p>
            <a:r>
              <a:rPr lang="de-DE" dirty="0" smtClean="0"/>
              <a:t>Soziale Gerechtigkeit (Steuerentlastungen)</a:t>
            </a:r>
          </a:p>
          <a:p>
            <a:r>
              <a:rPr lang="de-DE" dirty="0" smtClean="0"/>
              <a:t>Solidarische Flüchtlingspolitik</a:t>
            </a:r>
          </a:p>
          <a:p>
            <a:endParaRPr lang="de-DE" dirty="0" smtClean="0"/>
          </a:p>
          <a:p>
            <a:endParaRPr lang="de-DE" dirty="0" smtClean="0"/>
          </a:p>
          <a:p>
            <a:endParaRPr lang="it-IT" dirty="0"/>
          </a:p>
        </p:txBody>
      </p:sp>
      <p:pic>
        <p:nvPicPr>
          <p:cNvPr id="5" name="Segnaposto contenuto 4" descr="Robert Habeck - Wikipedia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7845" y="1600200"/>
            <a:ext cx="301730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000" b="1" dirty="0" smtClean="0"/>
              <a:t>Die Ampelregierung 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3600" b="1" dirty="0" smtClean="0">
                <a:solidFill>
                  <a:srgbClr val="FFFF00"/>
                </a:solidFill>
              </a:rPr>
              <a:t>FDP</a:t>
            </a:r>
            <a:r>
              <a:rPr lang="de-DE" sz="5400" dirty="0" smtClean="0">
                <a:solidFill>
                  <a:srgbClr val="002060"/>
                </a:solidFill>
              </a:rPr>
              <a:t/>
            </a:r>
            <a:br>
              <a:rPr lang="de-DE" sz="5400" dirty="0" smtClean="0">
                <a:solidFill>
                  <a:srgbClr val="002060"/>
                </a:solidFill>
              </a:rPr>
            </a:br>
            <a:r>
              <a:rPr lang="de-DE" sz="3100" b="1" dirty="0" smtClean="0">
                <a:solidFill>
                  <a:srgbClr val="002060"/>
                </a:solidFill>
              </a:rPr>
              <a:t>Freie Demokratische Partei</a:t>
            </a:r>
            <a:endParaRPr lang="it-IT" sz="3100" b="1" dirty="0">
              <a:solidFill>
                <a:srgbClr val="002060"/>
              </a:solidFill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e-DE" dirty="0" smtClean="0"/>
              <a:t>Christian Lindner: Finanzminister</a:t>
            </a:r>
          </a:p>
          <a:p>
            <a:r>
              <a:rPr lang="de-DE" dirty="0" smtClean="0"/>
              <a:t>Wirtschaftsliberalismus-unternehmerfreundlich</a:t>
            </a:r>
          </a:p>
          <a:p>
            <a:r>
              <a:rPr lang="de-DE" dirty="0" smtClean="0"/>
              <a:t>Schuldenbremse: </a:t>
            </a:r>
            <a:r>
              <a:rPr lang="de-DE" dirty="0" err="1" smtClean="0"/>
              <a:t>freno</a:t>
            </a:r>
            <a:r>
              <a:rPr lang="de-DE" dirty="0" smtClean="0"/>
              <a:t> all</a:t>
            </a:r>
            <a:r>
              <a:rPr lang="it-IT" dirty="0" smtClean="0"/>
              <a:t>indebitamento (costituzione della Germania)</a:t>
            </a:r>
            <a:endParaRPr lang="de-DE" dirty="0"/>
          </a:p>
          <a:p>
            <a:r>
              <a:rPr lang="de-DE" dirty="0" smtClean="0"/>
              <a:t>Verbesserung des Investitionsklimas (Reduzierung von Subventionen, Privatisierung)</a:t>
            </a:r>
          </a:p>
          <a:p>
            <a:r>
              <a:rPr lang="de-DE" dirty="0" smtClean="0"/>
              <a:t>Immigration: „Hilfe vor Ort“(</a:t>
            </a:r>
            <a:r>
              <a:rPr lang="de-DE" dirty="0" err="1" smtClean="0"/>
              <a:t>Hotspots</a:t>
            </a:r>
            <a:r>
              <a:rPr lang="de-DE" dirty="0" smtClean="0"/>
              <a:t> Italien)</a:t>
            </a:r>
          </a:p>
          <a:p>
            <a:r>
              <a:rPr lang="de-DE" dirty="0" smtClean="0"/>
              <a:t>seit Oktober 2024: nicht mehr an der Regierung (Intrigen)</a:t>
            </a:r>
            <a:endParaRPr lang="it-IT" dirty="0"/>
          </a:p>
        </p:txBody>
      </p:sp>
      <p:pic>
        <p:nvPicPr>
          <p:cNvPr id="7" name="Segnaposto contenuto 6" descr="File:2020-02-14 Christian Lindner (Bundestagsprojekt 2020) by Sandro  Halank–2.jpg - Wikipedia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3683" y="1600200"/>
            <a:ext cx="326563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Die Ampelkoalition in der Krise: Neuwahlen Februar 2025 </a:t>
            </a: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de-DE" dirty="0" smtClean="0"/>
              <a:t>-	Finanzkrise (Krieg Ukraine: Energiekrise – Sonnen/ Windenergie reicht nicht aus)</a:t>
            </a:r>
          </a:p>
          <a:p>
            <a:pPr>
              <a:buFontTx/>
              <a:buChar char="-"/>
            </a:pPr>
            <a:r>
              <a:rPr lang="de-DE" dirty="0" smtClean="0"/>
              <a:t>Umweltprogramm </a:t>
            </a:r>
            <a:r>
              <a:rPr lang="de-DE" dirty="0" err="1" smtClean="0"/>
              <a:t>vs</a:t>
            </a:r>
            <a:r>
              <a:rPr lang="de-DE" dirty="0" smtClean="0"/>
              <a:t> ökonomische Probleme (Heizungsgesetz, Co-2-Preissteigerung für Benzin/ Heizöl/Gas, Plastiksteuer)</a:t>
            </a:r>
          </a:p>
          <a:p>
            <a:pPr>
              <a:buFontTx/>
              <a:buChar char="-"/>
            </a:pPr>
            <a:r>
              <a:rPr lang="de-DE" dirty="0" smtClean="0"/>
              <a:t>Unternehmen bauen Arbeitsplätze ab (VW, Audi, Thyssen): Ausland</a:t>
            </a:r>
          </a:p>
          <a:p>
            <a:pPr>
              <a:buFontTx/>
              <a:buChar char="-"/>
            </a:pPr>
            <a:r>
              <a:rPr lang="de-DE" dirty="0" smtClean="0"/>
              <a:t>Probleme Infrastruktur, Gesundheitswesen</a:t>
            </a:r>
          </a:p>
          <a:p>
            <a:pPr>
              <a:buNone/>
            </a:pPr>
            <a:r>
              <a:rPr lang="de-DE" dirty="0" smtClean="0"/>
              <a:t>-	Protest gegen unkontrollierte Migration</a:t>
            </a:r>
          </a:p>
          <a:p>
            <a:endParaRPr lang="it-IT" dirty="0"/>
          </a:p>
        </p:txBody>
      </p:sp>
      <p:pic>
        <p:nvPicPr>
          <p:cNvPr id="4" name="Picture 4" descr="Vettoriale Stock Deutschland Flagge Fahne Icon Button Germany | Adobe Sto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3834" y="714356"/>
            <a:ext cx="1027213" cy="785818"/>
          </a:xfrm>
          <a:prstGeom prst="rect">
            <a:avLst/>
          </a:prstGeom>
          <a:noFill/>
        </p:spPr>
      </p:pic>
      <p:pic>
        <p:nvPicPr>
          <p:cNvPr id="8" name="Segnaposto contenuto 5" descr="Ampelregierung: Wie das Milliarden-Loch die Reformkoalition infrage stellt  - DER SPIEGEL"/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516324"/>
            <a:ext cx="4038600" cy="2693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1409848"/>
            <a:ext cx="8789048" cy="494811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Die 5 Prozent-Hürde (</a:t>
            </a:r>
            <a:r>
              <a:rPr lang="de-DE" dirty="0" err="1" smtClean="0"/>
              <a:t>soglia</a:t>
            </a:r>
            <a:r>
              <a:rPr lang="de-DE" dirty="0" smtClean="0"/>
              <a:t> del 5 %)</a:t>
            </a:r>
            <a:endParaRPr lang="it-IT" dirty="0"/>
          </a:p>
        </p:txBody>
      </p:sp>
      <p:pic>
        <p:nvPicPr>
          <p:cNvPr id="4" name="Segnaposto contenuto 3" descr="Bildergebnis für 5 prozent hürde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10" y="1600200"/>
            <a:ext cx="8062379" cy="4525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Vettoriale Stock Deutschland Flagge Fahne Icon Button Germany | Adobe Sto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58214" y="714356"/>
            <a:ext cx="571504" cy="437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Wahlprognosen 2025</a:t>
            </a:r>
            <a:endParaRPr lang="it-IT" dirty="0"/>
          </a:p>
        </p:txBody>
      </p:sp>
      <p:pic>
        <p:nvPicPr>
          <p:cNvPr id="7" name="Picture 4" descr="Vettoriale Stock Deutschland Flagge Fahne Icon Button Germany | Adobe Sto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500042"/>
            <a:ext cx="1027213" cy="785818"/>
          </a:xfrm>
          <a:prstGeom prst="rect">
            <a:avLst/>
          </a:prstGeom>
          <a:noFill/>
        </p:spPr>
      </p:pic>
      <p:pic>
        <p:nvPicPr>
          <p:cNvPr id="8" name="Segnaposto contenuto 9" descr="https://www.forschungsgruppe.de/Aktuelles/Politbarometer/projektion_24_kw47_800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3439" y="1600200"/>
            <a:ext cx="639712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So haben die Wahlkreise gestimmt</a:t>
            </a:r>
            <a:endParaRPr lang="it-IT" dirty="0"/>
          </a:p>
        </p:txBody>
      </p:sp>
      <p:pic>
        <p:nvPicPr>
          <p:cNvPr id="4" name="Picture 4" descr="Vettoriale Stock Deutschland Flagge Fahne Icon Button Germany | Adobe Sto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43900" y="1000108"/>
            <a:ext cx="571504" cy="437201"/>
          </a:xfrm>
          <a:prstGeom prst="rect">
            <a:avLst/>
          </a:prstGeom>
          <a:noFill/>
        </p:spPr>
      </p:pic>
      <p:pic>
        <p:nvPicPr>
          <p:cNvPr id="5" name="Segnaposto contenuto 3" descr="Foto vom Bundestag, davor eine Wahlkreis-Karte von Deutschland und die Flagge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571612"/>
            <a:ext cx="8501122" cy="5000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Sitzverteilung 21.Bundestag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de-DE" b="1" dirty="0" smtClean="0"/>
              <a:t>-	CDU/CSU	208 Sitze</a:t>
            </a:r>
          </a:p>
          <a:p>
            <a:pPr>
              <a:buNone/>
            </a:pPr>
            <a:r>
              <a:rPr lang="de-DE" b="1" dirty="0" smtClean="0">
                <a:solidFill>
                  <a:srgbClr val="0070C0"/>
                </a:solidFill>
              </a:rPr>
              <a:t>-	AFD		152 Sitze</a:t>
            </a:r>
          </a:p>
          <a:p>
            <a:pPr>
              <a:buFontTx/>
              <a:buChar char="-"/>
            </a:pPr>
            <a:r>
              <a:rPr lang="de-DE" b="1" dirty="0" smtClean="0">
                <a:solidFill>
                  <a:srgbClr val="FFC000"/>
                </a:solidFill>
              </a:rPr>
              <a:t>SPD		120 Sitze</a:t>
            </a:r>
          </a:p>
          <a:p>
            <a:pPr>
              <a:buFontTx/>
              <a:buChar char="-"/>
            </a:pPr>
            <a:r>
              <a:rPr lang="de-DE" b="1" dirty="0" smtClean="0">
                <a:solidFill>
                  <a:srgbClr val="00B050"/>
                </a:solidFill>
              </a:rPr>
              <a:t>Die Grünen	   85 Sitze</a:t>
            </a:r>
          </a:p>
          <a:p>
            <a:pPr>
              <a:buFontTx/>
              <a:buChar char="-"/>
            </a:pPr>
            <a:r>
              <a:rPr lang="de-DE" b="1" dirty="0" smtClean="0">
                <a:solidFill>
                  <a:srgbClr val="FF0000"/>
                </a:solidFill>
              </a:rPr>
              <a:t>Die Linke	   64 Sitze</a:t>
            </a:r>
          </a:p>
          <a:p>
            <a:pPr>
              <a:buNone/>
            </a:pPr>
            <a:endParaRPr lang="de-DE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de-DE" sz="2800" b="1" dirty="0" smtClean="0">
                <a:solidFill>
                  <a:srgbClr val="7030A0"/>
                </a:solidFill>
              </a:rPr>
              <a:t>-	SSW  1 Sitz (Partei der dänischen Minorität)</a:t>
            </a:r>
          </a:p>
          <a:p>
            <a:pPr>
              <a:buNone/>
            </a:pPr>
            <a:r>
              <a:rPr lang="de-DE" b="1" dirty="0" smtClean="0">
                <a:solidFill>
                  <a:srgbClr val="0070C0"/>
                </a:solidFill>
              </a:rPr>
              <a:t>		</a:t>
            </a:r>
            <a:endParaRPr lang="it-IT" b="1" dirty="0">
              <a:solidFill>
                <a:srgbClr val="0070C0"/>
              </a:solidFill>
            </a:endParaRPr>
          </a:p>
        </p:txBody>
      </p:sp>
      <p:pic>
        <p:nvPicPr>
          <p:cNvPr id="4" name="Picture 4" descr="Vettoriale Stock Deutschland Flagge Fahne Icon Button Germany | Adobe Sto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48" y="642918"/>
            <a:ext cx="840446" cy="6429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000" b="1" dirty="0" smtClean="0">
                <a:solidFill>
                  <a:srgbClr val="002060"/>
                </a:solidFill>
              </a:rPr>
              <a:t>Die neue Regierung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3600" b="1" dirty="0" smtClean="0"/>
              <a:t>CDU</a:t>
            </a:r>
            <a:r>
              <a:rPr lang="de-DE" sz="3600" b="1" dirty="0" smtClean="0">
                <a:solidFill>
                  <a:srgbClr val="FF0000"/>
                </a:solidFill>
              </a:rPr>
              <a:t> </a:t>
            </a:r>
            <a:r>
              <a:rPr lang="de-DE" b="1" dirty="0" smtClean="0">
                <a:solidFill>
                  <a:srgbClr val="FF0000"/>
                </a:solidFill>
              </a:rPr>
              <a:t/>
            </a:r>
            <a:br>
              <a:rPr lang="de-DE" b="1" dirty="0" smtClean="0">
                <a:solidFill>
                  <a:srgbClr val="FF0000"/>
                </a:solidFill>
              </a:rPr>
            </a:br>
            <a:r>
              <a:rPr lang="de-DE" sz="27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Christlich-Demokratische Partei Deutschlands</a:t>
            </a:r>
            <a:endParaRPr lang="it-IT" sz="27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b="1" dirty="0" smtClean="0">
                <a:solidFill>
                  <a:srgbClr val="002060"/>
                </a:solidFill>
              </a:rPr>
              <a:t>Friedrich Merz: </a:t>
            </a:r>
          </a:p>
          <a:p>
            <a:pPr>
              <a:buNone/>
            </a:pPr>
            <a:r>
              <a:rPr lang="de-DE" b="1" dirty="0" smtClean="0">
                <a:solidFill>
                  <a:srgbClr val="002060"/>
                </a:solidFill>
              </a:rPr>
              <a:t>   neuer Bundeskanzler</a:t>
            </a:r>
          </a:p>
          <a:p>
            <a:r>
              <a:rPr lang="de-DE" dirty="0" smtClean="0"/>
              <a:t>Wirtschafts-und Sozialpolitik – unternehmerfreundlich</a:t>
            </a:r>
          </a:p>
          <a:p>
            <a:r>
              <a:rPr lang="de-DE" dirty="0" smtClean="0"/>
              <a:t>Schutz der „traditionellen Familie“</a:t>
            </a:r>
          </a:p>
          <a:p>
            <a:r>
              <a:rPr lang="de-DE" dirty="0" smtClean="0"/>
              <a:t>Sicherheitspolitik und Datenschutz </a:t>
            </a:r>
          </a:p>
          <a:p>
            <a:r>
              <a:rPr lang="de-DE" dirty="0" smtClean="0"/>
              <a:t>Kontrollierte Einwanderungspolitik</a:t>
            </a:r>
          </a:p>
          <a:p>
            <a:endParaRPr lang="it-IT" dirty="0"/>
          </a:p>
        </p:txBody>
      </p:sp>
      <p:pic>
        <p:nvPicPr>
          <p:cNvPr id="6" name="Segnaposto contenuto 5" descr="Deutscher Bundestag - Friedrich Merz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1600994"/>
            <a:ext cx="30099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Vettoriale Stock Deutschland Flagge Fahne Icon Button Germany | Adobe Sto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0958" y="285728"/>
            <a:ext cx="840446" cy="642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000" b="1" dirty="0" smtClean="0">
                <a:solidFill>
                  <a:srgbClr val="002060"/>
                </a:solidFill>
              </a:rPr>
              <a:t>   Die neue Regierung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3600" b="1" dirty="0" smtClean="0">
                <a:solidFill>
                  <a:srgbClr val="00B0F0"/>
                </a:solidFill>
              </a:rPr>
              <a:t>CSU </a:t>
            </a:r>
            <a:r>
              <a:rPr lang="de-DE" b="1" dirty="0" smtClean="0">
                <a:solidFill>
                  <a:srgbClr val="00B0F0"/>
                </a:solidFill>
              </a:rPr>
              <a:t/>
            </a:r>
            <a:br>
              <a:rPr lang="de-DE" b="1" dirty="0" smtClean="0">
                <a:solidFill>
                  <a:srgbClr val="00B0F0"/>
                </a:solidFill>
              </a:rPr>
            </a:br>
            <a:r>
              <a:rPr lang="de-DE" sz="3100" b="1" dirty="0" smtClean="0">
                <a:solidFill>
                  <a:srgbClr val="00B0F0"/>
                </a:solidFill>
              </a:rPr>
              <a:t>Christlich Soziale Union</a:t>
            </a:r>
            <a:endParaRPr lang="it-IT" sz="3100" dirty="0">
              <a:solidFill>
                <a:srgbClr val="00B0F0"/>
              </a:solidFill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 smtClean="0"/>
              <a:t>Markus Söder: Parteichef CSU</a:t>
            </a:r>
          </a:p>
          <a:p>
            <a:r>
              <a:rPr lang="de-DE" dirty="0" smtClean="0"/>
              <a:t>Wirtschaftsliberalismus</a:t>
            </a:r>
          </a:p>
          <a:p>
            <a:r>
              <a:rPr lang="de-DE" dirty="0" smtClean="0"/>
              <a:t>Leistungsgesellschaft</a:t>
            </a:r>
          </a:p>
          <a:p>
            <a:r>
              <a:rPr lang="de-DE" dirty="0" smtClean="0"/>
              <a:t>Schutz der traditionellen Ehe und Familie</a:t>
            </a:r>
          </a:p>
          <a:p>
            <a:r>
              <a:rPr lang="de-DE" dirty="0" smtClean="0"/>
              <a:t>Kontrollierte Immigration: Erhalt der bayerischen Identität</a:t>
            </a:r>
          </a:p>
          <a:p>
            <a:r>
              <a:rPr lang="de-DE" dirty="0" smtClean="0"/>
              <a:t>Bayern als Industriestandort</a:t>
            </a:r>
          </a:p>
          <a:p>
            <a:endParaRPr lang="de-DE" dirty="0" smtClean="0"/>
          </a:p>
          <a:p>
            <a:endParaRPr lang="it-IT" dirty="0"/>
          </a:p>
        </p:txBody>
      </p:sp>
      <p:pic>
        <p:nvPicPr>
          <p:cNvPr id="5" name="Segnaposto contenuto 4" descr="Minister-President – Bayerisches Landesportal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928802"/>
            <a:ext cx="3647675" cy="4197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e-DE" sz="3600" b="1" dirty="0" smtClean="0">
                <a:solidFill>
                  <a:srgbClr val="002060"/>
                </a:solidFill>
              </a:rPr>
              <a:t>Die Opposition                                                      AFD</a:t>
            </a:r>
            <a:r>
              <a:rPr lang="de-DE" sz="3600" b="1" dirty="0" smtClean="0">
                <a:solidFill>
                  <a:srgbClr val="FF0000"/>
                </a:solidFill>
              </a:rPr>
              <a:t> </a:t>
            </a:r>
            <a:r>
              <a:rPr lang="de-DE" b="1" dirty="0" smtClean="0">
                <a:solidFill>
                  <a:srgbClr val="FF0000"/>
                </a:solidFill>
              </a:rPr>
              <a:t/>
            </a:r>
            <a:br>
              <a:rPr lang="de-DE" b="1" dirty="0" smtClean="0">
                <a:solidFill>
                  <a:srgbClr val="FF0000"/>
                </a:solidFill>
              </a:rPr>
            </a:br>
            <a:r>
              <a:rPr lang="de-DE" sz="3100" b="1" dirty="0" smtClean="0">
                <a:solidFill>
                  <a:srgbClr val="002060"/>
                </a:solidFill>
              </a:rPr>
              <a:t>Alternative für Deutschland</a:t>
            </a:r>
            <a:br>
              <a:rPr lang="de-DE" sz="3100" b="1" dirty="0" smtClean="0">
                <a:solidFill>
                  <a:srgbClr val="002060"/>
                </a:solidFill>
              </a:rPr>
            </a:br>
            <a:endParaRPr lang="it-IT" sz="3100" dirty="0">
              <a:solidFill>
                <a:srgbClr val="002060"/>
              </a:solidFill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 smtClean="0"/>
              <a:t>Alice </a:t>
            </a:r>
            <a:r>
              <a:rPr lang="de-DE" dirty="0" err="1" smtClean="0"/>
              <a:t>Weidel</a:t>
            </a:r>
            <a:r>
              <a:rPr lang="de-DE" dirty="0" smtClean="0"/>
              <a:t> und Tino </a:t>
            </a:r>
            <a:r>
              <a:rPr lang="de-DE" dirty="0" err="1" smtClean="0"/>
              <a:t>Chrupalla</a:t>
            </a:r>
            <a:r>
              <a:rPr lang="de-DE" dirty="0" smtClean="0"/>
              <a:t>: Parteivorsitzende</a:t>
            </a:r>
          </a:p>
          <a:p>
            <a:r>
              <a:rPr lang="de-DE" dirty="0" smtClean="0"/>
              <a:t>Rechtsextremistische Positionen</a:t>
            </a:r>
          </a:p>
          <a:p>
            <a:r>
              <a:rPr lang="de-DE" dirty="0" smtClean="0"/>
              <a:t>Antieuropa (Nationalstaat)</a:t>
            </a:r>
          </a:p>
          <a:p>
            <a:r>
              <a:rPr lang="de-DE" dirty="0" smtClean="0"/>
              <a:t>Gegen alternative Energien und Klimaschutzregelungen</a:t>
            </a:r>
          </a:p>
          <a:p>
            <a:r>
              <a:rPr lang="de-DE" dirty="0" smtClean="0"/>
              <a:t>Abbau von Subventionen</a:t>
            </a:r>
          </a:p>
          <a:p>
            <a:r>
              <a:rPr lang="de-DE" dirty="0" smtClean="0"/>
              <a:t>„Der Islam gehört nicht zu Deutschland“: Emigranten „raus“</a:t>
            </a:r>
          </a:p>
          <a:p>
            <a:r>
              <a:rPr lang="de-DE" dirty="0" smtClean="0"/>
              <a:t>Ultrakonservative Familienpolitik</a:t>
            </a:r>
          </a:p>
          <a:p>
            <a:endParaRPr lang="it-IT" dirty="0"/>
          </a:p>
        </p:txBody>
      </p:sp>
      <p:pic>
        <p:nvPicPr>
          <p:cNvPr id="5" name="Segnaposto contenuto 4" descr="Alice Weidel/Tino Chrupalla: Migrationskrise lösen statt verwalten -  AfD-Fraktion im Deutschen Bundesta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27325"/>
            <a:ext cx="4186238" cy="2630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Die Opposition</a:t>
            </a:r>
            <a:r>
              <a:rPr lang="de-DE" sz="3600" dirty="0" smtClean="0"/>
              <a:t/>
            </a:r>
            <a:br>
              <a:rPr lang="de-DE" sz="3600" dirty="0" smtClean="0"/>
            </a:br>
            <a:r>
              <a:rPr lang="de-DE" sz="3200" b="1" dirty="0" smtClean="0">
                <a:solidFill>
                  <a:srgbClr val="FF0000"/>
                </a:solidFill>
              </a:rPr>
              <a:t>Die Linke</a:t>
            </a:r>
            <a:endParaRPr lang="it-IT" sz="3600" b="1" dirty="0">
              <a:solidFill>
                <a:srgbClr val="FF0000"/>
              </a:solidFill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e-DE" dirty="0" smtClean="0"/>
              <a:t>Heidi </a:t>
            </a:r>
            <a:r>
              <a:rPr lang="de-DE" dirty="0" err="1" smtClean="0"/>
              <a:t>Reichinnek</a:t>
            </a:r>
            <a:r>
              <a:rPr lang="de-DE" dirty="0" smtClean="0"/>
              <a:t> (Erfolg:“von Tür zu Tür gehen“ + Soziale Medien)</a:t>
            </a:r>
          </a:p>
          <a:p>
            <a:r>
              <a:rPr lang="de-DE" dirty="0" smtClean="0"/>
              <a:t>Demokratischer Sozialismus</a:t>
            </a:r>
          </a:p>
          <a:p>
            <a:r>
              <a:rPr lang="de-DE" dirty="0" smtClean="0"/>
              <a:t>Anti-Militarismus</a:t>
            </a:r>
          </a:p>
          <a:p>
            <a:r>
              <a:rPr lang="de-DE" dirty="0" smtClean="0"/>
              <a:t>Soziale Gerechtigkeit = Bezahlbare Mieten und Lebensmittel</a:t>
            </a:r>
          </a:p>
          <a:p>
            <a:r>
              <a:rPr lang="de-DE" dirty="0" smtClean="0"/>
              <a:t>Anti-Privatisierung von Betrieben/ demokratische Kontrolle durch Arbeitnehmer</a:t>
            </a:r>
            <a:endParaRPr lang="it-IT" dirty="0"/>
          </a:p>
        </p:txBody>
      </p:sp>
      <p:pic>
        <p:nvPicPr>
          <p:cNvPr id="6" name="Segnaposto contenuto 5" descr="Heidi Reichinnek - Wikipedia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2969" y="1843088"/>
            <a:ext cx="3171825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>
                <a:solidFill>
                  <a:srgbClr val="FFC000"/>
                </a:solidFill>
              </a:rPr>
              <a:t>Bündnis Sahra Wagenknecht – Vernunft und Gerechtigkeit (BSW)</a:t>
            </a:r>
            <a:endParaRPr lang="it-IT" dirty="0">
              <a:solidFill>
                <a:srgbClr val="FFC000"/>
              </a:solidFill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de-DE" dirty="0" smtClean="0"/>
              <a:t>Sahra Wagenknecht und Amira Mohamed Ali : Parteivorsitzende</a:t>
            </a:r>
          </a:p>
          <a:p>
            <a:r>
              <a:rPr lang="de-DE" dirty="0" smtClean="0"/>
              <a:t>Partei seit Januar 2024 (mit SPD in Brandenburg)</a:t>
            </a:r>
          </a:p>
          <a:p>
            <a:r>
              <a:rPr lang="de-DE" dirty="0" smtClean="0"/>
              <a:t>Bürokratieabbau</a:t>
            </a:r>
          </a:p>
          <a:p>
            <a:r>
              <a:rPr lang="de-DE" dirty="0" smtClean="0"/>
              <a:t>Soziale Gerechtigkeit</a:t>
            </a:r>
          </a:p>
          <a:p>
            <a:r>
              <a:rPr lang="de-DE" dirty="0" smtClean="0"/>
              <a:t>Wandel der Energiepolitik</a:t>
            </a:r>
          </a:p>
          <a:p>
            <a:r>
              <a:rPr lang="de-DE" dirty="0" smtClean="0"/>
              <a:t>Pro - Russland</a:t>
            </a:r>
          </a:p>
          <a:p>
            <a:pPr>
              <a:buNone/>
            </a:pPr>
            <a:endParaRPr lang="de-DE" dirty="0" smtClean="0"/>
          </a:p>
          <a:p>
            <a:endParaRPr lang="it-IT" dirty="0"/>
          </a:p>
        </p:txBody>
      </p:sp>
      <p:pic>
        <p:nvPicPr>
          <p:cNvPr id="1026" name="Picture 2" descr="Porträtfoto von Sahra Wagenknecht aus dem Jahr 202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928802"/>
            <a:ext cx="2380073" cy="3286147"/>
          </a:xfrm>
          <a:prstGeom prst="rect">
            <a:avLst/>
          </a:prstGeom>
          <a:noFill/>
        </p:spPr>
      </p:pic>
      <p:pic>
        <p:nvPicPr>
          <p:cNvPr id="1028" name="Picture 4" descr="https://upload.wikimedia.org/wikipedia/commons/thumb/6/68/2023-02-13-Amira_Mohamed_Ali-hart_aber_fair-3764.jpg/125px-2023-02-13-Amira_Mohamed_Ali-hart_aber_fair-37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1928802"/>
            <a:ext cx="2000264" cy="3214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367</Words>
  <Application>Microsoft Office PowerPoint</Application>
  <PresentationFormat>Presentazione su schermo (4:3)</PresentationFormat>
  <Paragraphs>95</Paragraphs>
  <Slides>18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19" baseType="lpstr">
      <vt:lpstr>Tema di Office</vt:lpstr>
      <vt:lpstr>Parteien in Deutschland nach den Wahlen 2025: Ein Ausblick</vt:lpstr>
      <vt:lpstr>Aufbau des Referats</vt:lpstr>
      <vt:lpstr>Retrospektive- Deutschland 1945 194</vt:lpstr>
      <vt:lpstr>Die Ampelregierung   SPD Sozialdemokratische Partei Deutschlands </vt:lpstr>
      <vt:lpstr>SPD Sozialdemokratische Partei Deutschlands </vt:lpstr>
      <vt:lpstr>Die Ampelregierung   Bündnis 90/Die Grünen</vt:lpstr>
      <vt:lpstr>Die Ampelregierung   FDP Freie Demokratische Partei</vt:lpstr>
      <vt:lpstr>Die Ampelkoalition in der Krise: Neuwahlen Februar 2025 </vt:lpstr>
      <vt:lpstr>Diapositiva 9</vt:lpstr>
      <vt:lpstr>Die 5 Prozent-Hürde (soglia del 5 %)</vt:lpstr>
      <vt:lpstr>Wahlprognosen 2025</vt:lpstr>
      <vt:lpstr>So haben die Wahlkreise gestimmt</vt:lpstr>
      <vt:lpstr>Sitzverteilung 21.Bundestag</vt:lpstr>
      <vt:lpstr>Die neue Regierung CDU  Christlich-Demokratische Partei Deutschlands</vt:lpstr>
      <vt:lpstr>   Die neue Regierung  CSU  Christlich Soziale Union</vt:lpstr>
      <vt:lpstr>Die Opposition                                                      AFD  Alternative für Deutschland </vt:lpstr>
      <vt:lpstr>Die Opposition Die Linke</vt:lpstr>
      <vt:lpstr>Bündnis Sahra Wagenknecht – Vernunft und Gerechtigkeit (BSW)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Ampelregierung – Informationen und Background</dc:title>
  <dc:creator>evelyn wellding</dc:creator>
  <cp:lastModifiedBy>evelyn wellding</cp:lastModifiedBy>
  <cp:revision>77</cp:revision>
  <dcterms:created xsi:type="dcterms:W3CDTF">2024-04-09T03:14:01Z</dcterms:created>
  <dcterms:modified xsi:type="dcterms:W3CDTF">2025-02-27T13:14:00Z</dcterms:modified>
</cp:coreProperties>
</file>