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2" r:id="rId6"/>
    <p:sldId id="268" r:id="rId7"/>
    <p:sldId id="267" r:id="rId8"/>
    <p:sldId id="260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0FB63-D29E-4118-8800-141FB06F2EA4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B80AF-4EDB-4AAA-9F40-D3010AFAE91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B80AF-4EDB-4AAA-9F40-D3010AFAE91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tangolo arrotondato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tangolo arrotondato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tangolo arrotondat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tangolo arrotondato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FCBEC29-B4C8-4A4F-84AF-8E6D418CB9C6}" type="datetimeFigureOut">
              <a:rPr lang="it-IT" smtClean="0"/>
              <a:pPr/>
              <a:t>26/03/2025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34E6E9E-A477-485E-8BA4-3567817FE28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y.hu-berlin.de/de/prof/org/studium/old/tippshaus/referate1.htm" TargetMode="External"/><Relationship Id="rId2" Type="http://schemas.openxmlformats.org/officeDocument/2006/relationships/hyperlink" Target="https://prezentium.com/oral-presentation/#:~:text=The%20purpose%20can%20be%20to,%2C%20practice%2C%20and%20audience%20engagement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tudyflix.de/deutsch/referat-aufbau-44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de-DE" dirty="0" smtClean="0"/>
          </a:p>
          <a:p>
            <a:endParaRPr lang="de-DE" sz="3600" dirty="0" smtClean="0"/>
          </a:p>
          <a:p>
            <a:r>
              <a:rPr lang="de-DE" sz="3600" dirty="0" smtClean="0"/>
              <a:t>Elke </a:t>
            </a:r>
            <a:r>
              <a:rPr lang="de-DE" sz="3600" dirty="0" err="1" smtClean="0"/>
              <a:t>Vaih</a:t>
            </a:r>
            <a:r>
              <a:rPr lang="de-DE" sz="3600" dirty="0" smtClean="0"/>
              <a:t> – 27.3.2025              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Tipps für ein mündliches Referat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Aufbau des Referats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de-DE" dirty="0" smtClean="0"/>
          </a:p>
          <a:p>
            <a:r>
              <a:rPr lang="de-DE" dirty="0" smtClean="0"/>
              <a:t>Einleitung: </a:t>
            </a:r>
            <a:r>
              <a:rPr lang="de-DE" dirty="0" smtClean="0"/>
              <a:t>Warum mündliche Referate?</a:t>
            </a:r>
            <a:endParaRPr lang="de-DE" dirty="0" smtClean="0"/>
          </a:p>
          <a:p>
            <a:r>
              <a:rPr lang="de-DE" dirty="0" smtClean="0"/>
              <a:t>1. Vorbereitung</a:t>
            </a:r>
          </a:p>
          <a:p>
            <a:r>
              <a:rPr lang="de-DE" dirty="0"/>
              <a:t>2</a:t>
            </a:r>
            <a:r>
              <a:rPr lang="de-DE" dirty="0" smtClean="0"/>
              <a:t>. Strukturierung</a:t>
            </a:r>
          </a:p>
          <a:p>
            <a:r>
              <a:rPr lang="de-DE" dirty="0" smtClean="0"/>
              <a:t>3. „Sprechen vor Publikum“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Einleitung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lvl="0" indent="-457200">
              <a:buNone/>
            </a:pPr>
            <a:r>
              <a:rPr lang="de-DE" sz="2400" b="1" dirty="0" smtClean="0">
                <a:solidFill>
                  <a:prstClr val="black"/>
                </a:solidFill>
              </a:rPr>
              <a:t>	</a:t>
            </a:r>
          </a:p>
          <a:p>
            <a:pPr marL="457200" lvl="0" indent="-457200">
              <a:buNone/>
            </a:pPr>
            <a:r>
              <a:rPr lang="de-DE" sz="2800" b="1" dirty="0" smtClean="0">
                <a:solidFill>
                  <a:prstClr val="black"/>
                </a:solidFill>
              </a:rPr>
              <a:t>Warum mündliche </a:t>
            </a:r>
            <a:r>
              <a:rPr lang="de-DE" sz="2800" b="1" dirty="0" smtClean="0">
                <a:solidFill>
                  <a:prstClr val="black"/>
                </a:solidFill>
              </a:rPr>
              <a:t>Referate?</a:t>
            </a:r>
            <a:endParaRPr lang="de-DE" sz="2800" b="1" dirty="0" smtClean="0">
              <a:solidFill>
                <a:prstClr val="black"/>
              </a:solidFill>
            </a:endParaRPr>
          </a:p>
          <a:p>
            <a:pPr marL="457200" lvl="0" indent="-457200">
              <a:buFontTx/>
              <a:buChar char="-"/>
            </a:pPr>
            <a:r>
              <a:rPr lang="de-DE" sz="2800" dirty="0" smtClean="0">
                <a:solidFill>
                  <a:prstClr val="black"/>
                </a:solidFill>
              </a:rPr>
              <a:t>Nachweis spezifischer Kenntnisse</a:t>
            </a:r>
          </a:p>
          <a:p>
            <a:pPr marL="457200" indent="-457200">
              <a:buFontTx/>
              <a:buChar char="-"/>
            </a:pPr>
            <a:r>
              <a:rPr lang="de-DE" sz="2800" dirty="0" smtClean="0">
                <a:solidFill>
                  <a:prstClr val="black"/>
                </a:solidFill>
              </a:rPr>
              <a:t>Vermittlung wichtiger Informationen</a:t>
            </a:r>
          </a:p>
          <a:p>
            <a:pPr marL="457200" lvl="0" indent="-457200">
              <a:buFontTx/>
              <a:buChar char="-"/>
            </a:pPr>
            <a:r>
              <a:rPr lang="de-DE" sz="2800" dirty="0" smtClean="0">
                <a:solidFill>
                  <a:prstClr val="black"/>
                </a:solidFill>
              </a:rPr>
              <a:t>Erwerb rhetorischer Fähigkeiten</a:t>
            </a:r>
          </a:p>
          <a:p>
            <a:pPr marL="457200" lvl="0" indent="-457200">
              <a:buFontTx/>
              <a:buChar char="-"/>
            </a:pPr>
            <a:r>
              <a:rPr lang="de-DE" sz="2800" dirty="0" smtClean="0">
                <a:solidFill>
                  <a:prstClr val="black"/>
                </a:solidFill>
              </a:rPr>
              <a:t>Wichtig für Erasmusaufenthalt </a:t>
            </a:r>
          </a:p>
          <a:p>
            <a:pPr marL="457200" lvl="0" indent="-457200">
              <a:buFontTx/>
              <a:buChar char="-"/>
            </a:pPr>
            <a:r>
              <a:rPr lang="de-DE" sz="2800" dirty="0" smtClean="0">
                <a:solidFill>
                  <a:prstClr val="black"/>
                </a:solidFill>
              </a:rPr>
              <a:t>Training für den Job</a:t>
            </a:r>
          </a:p>
          <a:p>
            <a:pPr marL="457200" indent="-457200">
              <a:buFontTx/>
              <a:buChar char="-"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marL="457200" lvl="0" indent="-457200">
              <a:buFontTx/>
              <a:buChar char="-"/>
            </a:pPr>
            <a:endParaRPr lang="de-DE" sz="2400" dirty="0" smtClean="0">
              <a:solidFill>
                <a:prstClr val="black"/>
              </a:solidFill>
            </a:endParaRPr>
          </a:p>
          <a:p>
            <a:pPr marL="457200" lvl="0" indent="-457200">
              <a:buNone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lvl="1">
              <a:buFontTx/>
              <a:buChar char="-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9218" name="Picture 2" descr="Mündliche Präsentationen — Deuts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14290"/>
            <a:ext cx="3592311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b="1" dirty="0" smtClean="0"/>
              <a:t>     	       1. VORBEREITUNG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  </a:t>
            </a:r>
            <a:r>
              <a:rPr lang="de-DE" sz="3600" dirty="0" smtClean="0"/>
              <a:t>THEORIE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14" name="Segnaposto contenuto 13"/>
          <p:cNvSpPr>
            <a:spLocks noGrp="1"/>
          </p:cNvSpPr>
          <p:nvPr>
            <p:ph sz="quarter" idx="2"/>
          </p:nvPr>
        </p:nvSpPr>
        <p:spPr>
          <a:xfrm>
            <a:off x="5072066" y="2214554"/>
            <a:ext cx="3610924" cy="2786082"/>
          </a:xfrm>
        </p:spPr>
        <p:txBody>
          <a:bodyPr>
            <a:normAutofit fontScale="85000" lnSpcReduction="20000"/>
          </a:bodyPr>
          <a:lstStyle/>
          <a:p>
            <a:endParaRPr lang="de-DE" dirty="0" smtClean="0"/>
          </a:p>
          <a:p>
            <a:r>
              <a:rPr lang="de-DE" dirty="0" smtClean="0"/>
              <a:t>Brainstorming (</a:t>
            </a:r>
            <a:r>
              <a:rPr lang="de-DE" dirty="0" err="1" smtClean="0"/>
              <a:t>Ideen,Themen</a:t>
            </a:r>
            <a:r>
              <a:rPr lang="de-DE" dirty="0" smtClean="0"/>
              <a:t>) </a:t>
            </a:r>
          </a:p>
          <a:p>
            <a:r>
              <a:rPr lang="de-DE" dirty="0" smtClean="0"/>
              <a:t>Material sammeln (</a:t>
            </a:r>
            <a:r>
              <a:rPr lang="de-DE" dirty="0" err="1" smtClean="0"/>
              <a:t>Informationen,Fotos</a:t>
            </a:r>
            <a:r>
              <a:rPr lang="de-DE" dirty="0" smtClean="0"/>
              <a:t> etc.) </a:t>
            </a:r>
          </a:p>
          <a:p>
            <a:r>
              <a:rPr lang="de-DE" dirty="0" smtClean="0"/>
              <a:t>Gliederung/Struktur verfassen</a:t>
            </a:r>
          </a:p>
          <a:p>
            <a:r>
              <a:rPr lang="de-DE" dirty="0" smtClean="0"/>
              <a:t>Planung der PPP</a:t>
            </a:r>
          </a:p>
          <a:p>
            <a:r>
              <a:rPr lang="de-DE" dirty="0" smtClean="0"/>
              <a:t>Evtl. Hand-Out vorbereiten</a:t>
            </a:r>
          </a:p>
        </p:txBody>
      </p:sp>
      <p:pic>
        <p:nvPicPr>
          <p:cNvPr id="8194" name="Picture 2" descr="Ideale Vorbereitung für Referate und Präsentationen | STUDENTpartout  Nachrichte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263" y="3036094"/>
            <a:ext cx="3763246" cy="2107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	   1. VORBEREITUNG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    </a:t>
            </a:r>
            <a:r>
              <a:rPr lang="de-DE" sz="3600" dirty="0" smtClean="0"/>
              <a:t>PRAXIS</a:t>
            </a:r>
            <a:endParaRPr lang="it-IT" sz="3100" b="1" dirty="0">
              <a:solidFill>
                <a:srgbClr val="002060"/>
              </a:solidFill>
            </a:endParaRPr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47812"/>
            <a:ext cx="77724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2.          STRUKTURIERUNG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</a:t>
            </a:r>
            <a:r>
              <a:rPr lang="de-DE" sz="3600" b="1" dirty="0" smtClean="0"/>
              <a:t>EINLEITUNG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DE" sz="2800" dirty="0" smtClean="0"/>
          </a:p>
          <a:p>
            <a:r>
              <a:rPr lang="de-DE" sz="2800" dirty="0" smtClean="0"/>
              <a:t>Begrüßung (Kontaktaufnahme)</a:t>
            </a:r>
          </a:p>
          <a:p>
            <a:r>
              <a:rPr lang="de-DE" sz="2800" dirty="0" smtClean="0"/>
              <a:t>Vorstellung des Themas (Name + Titel)</a:t>
            </a:r>
          </a:p>
          <a:p>
            <a:r>
              <a:rPr lang="de-DE" sz="2800" dirty="0" smtClean="0"/>
              <a:t>Motivation</a:t>
            </a:r>
          </a:p>
          <a:p>
            <a:r>
              <a:rPr lang="de-DE" sz="2800" dirty="0" smtClean="0"/>
              <a:t>Vorstellung Gliederung</a:t>
            </a:r>
          </a:p>
          <a:p>
            <a:endParaRPr lang="it-IT" dirty="0"/>
          </a:p>
        </p:txBody>
      </p:sp>
      <p:pic>
        <p:nvPicPr>
          <p:cNvPr id="9" name="Picture 5" descr="Organisationshandbuch - Einführu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214554"/>
            <a:ext cx="3935621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2.          STRUKTURIERUNG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</a:t>
            </a:r>
            <a:r>
              <a:rPr lang="de-DE" sz="3600" b="1" dirty="0" smtClean="0"/>
              <a:t>HAUPTTEIL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de-DE" dirty="0" smtClean="0"/>
              <a:t>Längster Teil des Referats</a:t>
            </a:r>
          </a:p>
          <a:p>
            <a:r>
              <a:rPr lang="de-DE" dirty="0" smtClean="0"/>
              <a:t>Einstieg: Interesse wecken (Foto, Zitat, Videosequenz)</a:t>
            </a:r>
          </a:p>
          <a:p>
            <a:r>
              <a:rPr lang="de-DE" dirty="0" smtClean="0"/>
              <a:t>Präsentation der Argumente + Informationen (Bilder/Grafiken)</a:t>
            </a:r>
          </a:p>
          <a:p>
            <a:r>
              <a:rPr lang="de-DE" dirty="0" smtClean="0"/>
              <a:t>Mit Redemitteln die Präsentation strukturieren</a:t>
            </a:r>
          </a:p>
          <a:p>
            <a:r>
              <a:rPr lang="de-DE" dirty="0" smtClean="0"/>
              <a:t>Auf Überleitungen achten</a:t>
            </a:r>
            <a:endParaRPr lang="it-IT" dirty="0"/>
          </a:p>
        </p:txBody>
      </p:sp>
      <p:pic>
        <p:nvPicPr>
          <p:cNvPr id="27652" name="Picture 4" descr="Hauptteil schreiben ~ Tipps für Hausarbeit &amp; Bachelorarbei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482434"/>
            <a:ext cx="3749675" cy="2502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2.          STRUKTURIERUNG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                </a:t>
            </a:r>
            <a:r>
              <a:rPr lang="de-DE" sz="3600" b="1" dirty="0" smtClean="0"/>
              <a:t>SCHLUSS</a:t>
            </a:r>
            <a:endParaRPr lang="it-IT" sz="2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933950" y="2214554"/>
            <a:ext cx="3749040" cy="3805246"/>
          </a:xfrm>
        </p:spPr>
        <p:txBody>
          <a:bodyPr>
            <a:normAutofit/>
          </a:bodyPr>
          <a:lstStyle/>
          <a:p>
            <a:r>
              <a:rPr lang="de-DE" sz="3600" dirty="0" smtClean="0"/>
              <a:t>Abschlussformeln</a:t>
            </a:r>
          </a:p>
          <a:p>
            <a:r>
              <a:rPr lang="de-DE" sz="3600" dirty="0" smtClean="0"/>
              <a:t>Dank für Interesse</a:t>
            </a:r>
          </a:p>
          <a:p>
            <a:r>
              <a:rPr lang="de-DE" sz="3600" dirty="0" smtClean="0"/>
              <a:t>Eventuelle Fragen</a:t>
            </a:r>
          </a:p>
          <a:p>
            <a:endParaRPr lang="it-IT" sz="3600" dirty="0"/>
          </a:p>
        </p:txBody>
      </p:sp>
      <p:pic>
        <p:nvPicPr>
          <p:cNvPr id="5122" name="Picture 2" descr="Das Beste - oder zumindest gleich Gutes - kommt zum Schluss - Christine  Wunsch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571744"/>
            <a:ext cx="3531887" cy="220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3.   SPRECHEN VOR PUBLIKUM</a:t>
            </a:r>
            <a:endParaRPr lang="it-IT" sz="3100" dirty="0">
              <a:solidFill>
                <a:srgbClr val="00B0F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endParaRPr lang="de-DE" dirty="0" smtClean="0"/>
          </a:p>
          <a:p>
            <a:r>
              <a:rPr lang="de-DE" dirty="0" smtClean="0"/>
              <a:t>Technik kontrollieren (PPP)</a:t>
            </a:r>
          </a:p>
          <a:p>
            <a:r>
              <a:rPr lang="de-DE" dirty="0" smtClean="0"/>
              <a:t>Kontakt zum „Publikum“ suchen (Blickkontakt)</a:t>
            </a:r>
          </a:p>
          <a:p>
            <a:r>
              <a:rPr lang="de-DE" dirty="0" smtClean="0"/>
              <a:t>Auf Stimme und Körper-</a:t>
            </a:r>
            <a:r>
              <a:rPr lang="de-DE" dirty="0" err="1" smtClean="0"/>
              <a:t>haltung</a:t>
            </a:r>
            <a:r>
              <a:rPr lang="de-DE" dirty="0" smtClean="0"/>
              <a:t> achten (laut +langsam sprechen, Pausen)</a:t>
            </a:r>
          </a:p>
          <a:p>
            <a:r>
              <a:rPr lang="de-DE" dirty="0" smtClean="0"/>
              <a:t>NICHT ablesen</a:t>
            </a:r>
          </a:p>
          <a:p>
            <a:r>
              <a:rPr lang="de-DE" dirty="0" smtClean="0"/>
              <a:t>Präsentation zu Hause üben</a:t>
            </a:r>
          </a:p>
          <a:p>
            <a:endParaRPr lang="de-DE" dirty="0" smtClean="0"/>
          </a:p>
          <a:p>
            <a:endParaRPr lang="it-IT" dirty="0"/>
          </a:p>
        </p:txBody>
      </p:sp>
      <p:pic>
        <p:nvPicPr>
          <p:cNvPr id="4098" name="Picture 2" descr="Keynote Speakerin &amp; Public Speaking Trainerin Danja Bau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285992"/>
            <a:ext cx="3938193" cy="2625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anke Thank You in German Word Cloud Background in Different Languages  Stock Illustration - Illustration of greek, vietnamese: 2280091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7574999" cy="6149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Quellenangaben</a:t>
            </a:r>
            <a:endParaRPr lang="it-I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000100" y="1500174"/>
            <a:ext cx="5857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https://gonline.univie.ac.at/wissenschaftliches-arbeiten/muendliche-praesentation/</a:t>
            </a:r>
          </a:p>
          <a:p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  <a:hlinkClick r:id="rId2"/>
            </a:endParaRP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https://prezentium.com/oral-presentation/#:~:text=The%20purpose%20can%20be%20to,%2C%20practice%2C%20and%20audience%20engagement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https://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www.psychology.hu-berlin.de/de/prof/org/studium/old/tippshaus/referate1.htm</a:t>
            </a:r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de-DE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studyflix.de/deutsch/referat-aufbau-4476</a:t>
            </a:r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t-IT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verso">
  <a:themeElements>
    <a:clrScheme name="Univers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Univers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171</Words>
  <Application>Microsoft Office PowerPoint</Application>
  <PresentationFormat>Presentazione su schermo (4:3)</PresentationFormat>
  <Paragraphs>62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Universo</vt:lpstr>
      <vt:lpstr>Tipps für ein mündliches Referat</vt:lpstr>
      <vt:lpstr>Aufbau des Referats</vt:lpstr>
      <vt:lpstr>Einleitung</vt:lpstr>
      <vt:lpstr>             1. VORBEREITUNG                      THEORIE</vt:lpstr>
      <vt:lpstr>    1. VORBEREITUNG                         PRAXIS</vt:lpstr>
      <vt:lpstr>2.          STRUKTURIERUNG                     EINLEITUNG</vt:lpstr>
      <vt:lpstr>2.          STRUKTURIERUNG                     HAUPTTEIL</vt:lpstr>
      <vt:lpstr>2.          STRUKTURIERUNG                     SCHLUSS</vt:lpstr>
      <vt:lpstr>3.   SPRECHEN VOR PUBLIKUM</vt:lpstr>
      <vt:lpstr>Diapositiva 10</vt:lpstr>
      <vt:lpstr>Quellenangaben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Ampelregierung – Informationen und Background</dc:title>
  <dc:creator>evelyn wellding</dc:creator>
  <cp:lastModifiedBy>evelyn wellding</cp:lastModifiedBy>
  <cp:revision>101</cp:revision>
  <dcterms:created xsi:type="dcterms:W3CDTF">2024-04-09T03:14:01Z</dcterms:created>
  <dcterms:modified xsi:type="dcterms:W3CDTF">2025-03-26T11:20:26Z</dcterms:modified>
</cp:coreProperties>
</file>