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60" r:id="rId5"/>
    <p:sldId id="264" r:id="rId6"/>
    <p:sldId id="277" r:id="rId7"/>
    <p:sldId id="272" r:id="rId8"/>
    <p:sldId id="276" r:id="rId9"/>
    <p:sldId id="278" r:id="rId10"/>
    <p:sldId id="27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0FB63-D29E-4118-8800-141FB06F2EA4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B80AF-4EDB-4AAA-9F40-D3010AFAE91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B80AF-4EDB-4AAA-9F40-D3010AFAE91D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BEC29-B4C8-4A4F-84AF-8E6D418CB9C6}" type="datetimeFigureOut">
              <a:rPr lang="it-IT" smtClean="0"/>
              <a:pPr/>
              <a:t>06/05/2025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6. Mai: Neue Regierung in Deutschland 2025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              </a:t>
            </a:r>
          </a:p>
          <a:p>
            <a:endParaRPr lang="it-IT" dirty="0"/>
          </a:p>
        </p:txBody>
      </p:sp>
      <p:pic>
        <p:nvPicPr>
          <p:cNvPr id="11266" name="Picture 2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3497262"/>
            <a:ext cx="556084" cy="425404"/>
          </a:xfrm>
          <a:prstGeom prst="rect">
            <a:avLst/>
          </a:prstGeom>
          <a:noFill/>
        </p:spPr>
      </p:pic>
      <p:pic>
        <p:nvPicPr>
          <p:cNvPr id="7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709" y="571480"/>
            <a:ext cx="1027213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296974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Retrospektive- Deutschland 1945 194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endParaRPr lang="de-DE" sz="1700" b="1" dirty="0" smtClean="0">
              <a:solidFill>
                <a:prstClr val="black"/>
              </a:solidFill>
            </a:endParaRPr>
          </a:p>
          <a:p>
            <a:pPr lvl="1">
              <a:buFontTx/>
              <a:buChar char="-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500042"/>
            <a:ext cx="1027213" cy="785818"/>
          </a:xfrm>
          <a:prstGeom prst="rect">
            <a:avLst/>
          </a:prstGeom>
          <a:noFill/>
        </p:spPr>
      </p:pic>
      <p:pic>
        <p:nvPicPr>
          <p:cNvPr id="5" name="Immagine 4" descr="Bildergebnis für reichstag 1945 inn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22" y="1142984"/>
            <a:ext cx="3571900" cy="228601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tangolo 5"/>
          <p:cNvSpPr/>
          <p:nvPr/>
        </p:nvSpPr>
        <p:spPr>
          <a:xfrm>
            <a:off x="1500166" y="3429000"/>
            <a:ext cx="592935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 Neue Konstitution:      Schutz/Protektion vor Diktatur</a:t>
            </a:r>
            <a:endParaRPr lang="de-DE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DE" dirty="0" smtClean="0"/>
              <a:t>2 Parlamentskammern:  </a:t>
            </a:r>
            <a:r>
              <a:rPr lang="de-DE" dirty="0" smtClean="0">
                <a:solidFill>
                  <a:srgbClr val="FF0000"/>
                </a:solidFill>
              </a:rPr>
              <a:t>Bundestag</a:t>
            </a:r>
            <a:r>
              <a:rPr lang="de-DE" dirty="0" smtClean="0"/>
              <a:t> und </a:t>
            </a:r>
            <a:r>
              <a:rPr lang="de-DE" dirty="0" smtClean="0">
                <a:solidFill>
                  <a:srgbClr val="00B050"/>
                </a:solidFill>
              </a:rPr>
              <a:t>Bundesrat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Bundestag:</a:t>
            </a:r>
            <a:r>
              <a:rPr lang="de-DE" dirty="0" smtClean="0"/>
              <a:t> Nationales Parlament </a:t>
            </a:r>
          </a:p>
          <a:p>
            <a:pPr>
              <a:lnSpc>
                <a:spcPct val="150000"/>
              </a:lnSpc>
            </a:pPr>
            <a:r>
              <a:rPr lang="de-DE" dirty="0" smtClean="0">
                <a:solidFill>
                  <a:srgbClr val="00B050"/>
                </a:solidFill>
              </a:rPr>
              <a:t>      Bundesrat:</a:t>
            </a:r>
            <a:r>
              <a:rPr lang="de-DE" dirty="0" smtClean="0"/>
              <a:t> 2. Parlamentskammer mit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      Repräsentanten der 16 Länder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DE" dirty="0" smtClean="0">
                <a:solidFill>
                  <a:schemeClr val="tx2">
                    <a:lumMod val="75000"/>
                  </a:schemeClr>
                </a:solidFill>
              </a:rPr>
              <a:t>Bundespräsident:  </a:t>
            </a:r>
            <a:r>
              <a:rPr lang="de-DE" dirty="0" smtClean="0"/>
              <a:t>repräsentative Aufgaben.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DE" b="1" dirty="0" smtClean="0">
                <a:solidFill>
                  <a:srgbClr val="FF0000"/>
                </a:solidFill>
              </a:rPr>
              <a:t>5-Prozent-Hürde/la </a:t>
            </a:r>
            <a:r>
              <a:rPr lang="de-DE" b="1" dirty="0" err="1" smtClean="0">
                <a:solidFill>
                  <a:srgbClr val="FF0000"/>
                </a:solidFill>
              </a:rPr>
              <a:t>soglia</a:t>
            </a:r>
            <a:r>
              <a:rPr lang="de-DE" b="1" dirty="0" smtClean="0">
                <a:solidFill>
                  <a:srgbClr val="FF0000"/>
                </a:solidFill>
              </a:rPr>
              <a:t> di 5%</a:t>
            </a:r>
            <a:r>
              <a:rPr lang="de-DE" b="1" dirty="0" smtClean="0"/>
              <a:t>: Garantie für Regierungsfähigkeit.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Überblick Parteien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Parteien im Bundestag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 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Politische Ziele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25452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de-DE" sz="2800" b="1" dirty="0" smtClean="0"/>
              <a:t>a) Familie, religiöse Werte, wirtschaftsfreundlich</a:t>
            </a:r>
            <a:endParaRPr lang="it-IT" sz="2800" b="1" dirty="0" smtClean="0"/>
          </a:p>
          <a:p>
            <a:pPr>
              <a:buNone/>
            </a:pPr>
            <a:r>
              <a:rPr lang="de-DE" sz="2800" b="1" dirty="0" smtClean="0"/>
              <a:t>b)  ANTI-Europa; starker Nationalismus, extrem konservative Familienpolitik</a:t>
            </a:r>
            <a:endParaRPr lang="it-IT" sz="2800" b="1" dirty="0" smtClean="0"/>
          </a:p>
          <a:p>
            <a:pPr>
              <a:buNone/>
            </a:pPr>
            <a:r>
              <a:rPr lang="de-DE" sz="2800" b="1" dirty="0" smtClean="0"/>
              <a:t>c)  Umwelt-und Klimaschutz, Schutz von Minoritäten</a:t>
            </a:r>
            <a:endParaRPr lang="it-IT" sz="2800" b="1" dirty="0" smtClean="0"/>
          </a:p>
          <a:p>
            <a:pPr>
              <a:buNone/>
            </a:pPr>
            <a:r>
              <a:rPr lang="de-DE" sz="2800" b="1" dirty="0" smtClean="0"/>
              <a:t>d) Wirtschaftsliberalismus, Globalisierung</a:t>
            </a:r>
            <a:endParaRPr lang="it-IT" sz="2800" b="1" dirty="0" smtClean="0"/>
          </a:p>
          <a:p>
            <a:pPr>
              <a:buNone/>
            </a:pPr>
            <a:r>
              <a:rPr lang="de-DE" sz="2800" b="1" dirty="0" smtClean="0"/>
              <a:t>e)  soziale Gerechtigkeit, gleiche Bildungschancen für alle</a:t>
            </a:r>
            <a:endParaRPr lang="it-IT" sz="2800" b="1" dirty="0" smtClean="0"/>
          </a:p>
          <a:p>
            <a:pPr>
              <a:buNone/>
            </a:pPr>
            <a:r>
              <a:rPr lang="de-DE" sz="2800" b="1" dirty="0" smtClean="0"/>
              <a:t>f)   Antikapitalismus, Antimilitarismus</a:t>
            </a:r>
            <a:endParaRPr lang="it-IT" sz="2800" b="1" dirty="0" smtClean="0"/>
          </a:p>
          <a:p>
            <a:endParaRPr lang="it-IT" dirty="0"/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09" y="571480"/>
            <a:ext cx="1027213" cy="785818"/>
          </a:xfrm>
          <a:prstGeom prst="rect">
            <a:avLst/>
          </a:prstGeom>
          <a:noFill/>
        </p:spPr>
      </p:pic>
      <p:pic>
        <p:nvPicPr>
          <p:cNvPr id="5" name="Immagine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500034" y="2285992"/>
            <a:ext cx="1158697" cy="687628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3000372"/>
            <a:ext cx="1143008" cy="5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magine 9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3571876"/>
            <a:ext cx="1533498" cy="82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magine 10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57158" y="4357694"/>
            <a:ext cx="1436385" cy="72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magine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7158" y="5000636"/>
            <a:ext cx="1631079" cy="815540"/>
          </a:xfrm>
          <a:prstGeom prst="rect">
            <a:avLst/>
          </a:prstGeom>
        </p:spPr>
      </p:pic>
      <p:pic>
        <p:nvPicPr>
          <p:cNvPr id="14" name="Immagine 13"/>
          <p:cNvPicPr/>
          <p:nvPr/>
        </p:nvPicPr>
        <p:blipFill>
          <a:blip r:embed="rId8" cstate="print">
            <a:extLst>
              <a:ext uri="{28A0092B-C50C-407E-A947-70E740481C1C}">
                <a14:useLocalDpi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57158" y="5857892"/>
            <a:ext cx="1348892" cy="768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>
                <a:solidFill>
                  <a:srgbClr val="002060"/>
                </a:solidFill>
              </a:rPr>
              <a:t>Die neue Regierung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b="1" dirty="0" smtClean="0"/>
              <a:t>CDU</a:t>
            </a:r>
            <a:r>
              <a:rPr lang="de-DE" sz="3600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sz="27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Christlich-Demokratische Partei Deutschlands</a:t>
            </a:r>
            <a:endParaRPr lang="it-IT" sz="2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6.März: Friedrich Merz wird zum Bundes- </a:t>
            </a:r>
            <a:r>
              <a:rPr lang="de-DE" b="1" dirty="0" err="1" smtClean="0">
                <a:solidFill>
                  <a:srgbClr val="002060"/>
                </a:solidFill>
              </a:rPr>
              <a:t>kanzler</a:t>
            </a:r>
            <a:r>
              <a:rPr lang="de-DE" b="1" dirty="0" smtClean="0">
                <a:solidFill>
                  <a:srgbClr val="002060"/>
                </a:solidFill>
              </a:rPr>
              <a:t> gewählt</a:t>
            </a:r>
          </a:p>
          <a:p>
            <a:r>
              <a:rPr lang="de-DE" b="1" dirty="0" smtClean="0">
                <a:solidFill>
                  <a:srgbClr val="002060"/>
                </a:solidFill>
              </a:rPr>
              <a:t>7 Minister CDU (</a:t>
            </a:r>
            <a:r>
              <a:rPr lang="de-DE" b="1" dirty="0" err="1" smtClean="0">
                <a:solidFill>
                  <a:srgbClr val="002060"/>
                </a:solidFill>
              </a:rPr>
              <a:t>Ausssenpolitik,Wirtschaft</a:t>
            </a:r>
            <a:r>
              <a:rPr lang="de-DE" b="1" dirty="0" smtClean="0">
                <a:solidFill>
                  <a:srgbClr val="002060"/>
                </a:solidFill>
              </a:rPr>
              <a:t>, Verteidigung, Digitalisierung, Familie/Senioren/Frauen/Jugend etc.)</a:t>
            </a:r>
          </a:p>
        </p:txBody>
      </p:sp>
      <p:pic>
        <p:nvPicPr>
          <p:cNvPr id="6" name="Segnaposto contenuto 5" descr="Deutscher Bundestag - Friedrich Merz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600994"/>
            <a:ext cx="30099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285728"/>
            <a:ext cx="840446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>
                <a:solidFill>
                  <a:srgbClr val="002060"/>
                </a:solidFill>
              </a:rPr>
              <a:t>   Die neue Regierung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b="1" dirty="0" smtClean="0">
                <a:solidFill>
                  <a:srgbClr val="00B0F0"/>
                </a:solidFill>
              </a:rPr>
              <a:t>CSU </a:t>
            </a:r>
            <a:r>
              <a:rPr lang="de-DE" b="1" dirty="0" smtClean="0">
                <a:solidFill>
                  <a:srgbClr val="00B0F0"/>
                </a:solidFill>
              </a:rPr>
              <a:t/>
            </a:r>
            <a:br>
              <a:rPr lang="de-DE" b="1" dirty="0" smtClean="0">
                <a:solidFill>
                  <a:srgbClr val="00B0F0"/>
                </a:solidFill>
              </a:rPr>
            </a:br>
            <a:r>
              <a:rPr lang="de-DE" sz="3100" b="1" dirty="0" smtClean="0">
                <a:solidFill>
                  <a:srgbClr val="00B0F0"/>
                </a:solidFill>
              </a:rPr>
              <a:t>Christlich Soziale Union</a:t>
            </a:r>
            <a:endParaRPr lang="it-IT" sz="3100" dirty="0">
              <a:solidFill>
                <a:srgbClr val="00B0F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Markus Söder: Parteichef CSU</a:t>
            </a:r>
          </a:p>
          <a:p>
            <a:pPr>
              <a:buNone/>
            </a:pPr>
            <a:r>
              <a:rPr lang="de-DE" b="1" dirty="0" smtClean="0">
                <a:solidFill>
                  <a:srgbClr val="002060"/>
                </a:solidFill>
              </a:rPr>
              <a:t>	mehr Einfluss in der Bundespolitik (konservativ)</a:t>
            </a:r>
          </a:p>
          <a:p>
            <a:r>
              <a:rPr lang="de-DE" b="1" dirty="0" smtClean="0">
                <a:solidFill>
                  <a:srgbClr val="002060"/>
                </a:solidFill>
              </a:rPr>
              <a:t>3 Minister CSU (Innenpolitik, Forschung, Agrarpolitik)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it-IT" dirty="0"/>
          </a:p>
        </p:txBody>
      </p:sp>
      <p:pic>
        <p:nvPicPr>
          <p:cNvPr id="5" name="Segnaposto contenuto 4" descr="Minister-President – Bayerisches Landesportal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928802"/>
            <a:ext cx="3647675" cy="419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6776" y="928670"/>
            <a:ext cx="642942" cy="491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01038" cy="1357322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Die neue Regierung </a:t>
            </a:r>
            <a:r>
              <a:rPr lang="de-DE" b="1" dirty="0" smtClean="0">
                <a:solidFill>
                  <a:srgbClr val="002060"/>
                </a:solidFill>
              </a:rPr>
              <a:t/>
            </a:r>
            <a:br>
              <a:rPr lang="de-DE" b="1" dirty="0" smtClean="0">
                <a:solidFill>
                  <a:srgbClr val="002060"/>
                </a:solidFill>
              </a:rPr>
            </a:br>
            <a:r>
              <a:rPr lang="de-DE" sz="3600" b="1" dirty="0" smtClean="0">
                <a:solidFill>
                  <a:srgbClr val="FF0000"/>
                </a:solidFill>
              </a:rPr>
              <a:t>SPD</a:t>
            </a:r>
            <a:r>
              <a:rPr lang="de-DE" sz="3600" dirty="0" smtClean="0">
                <a:solidFill>
                  <a:srgbClr val="FF0000"/>
                </a:solidFill>
              </a:rPr>
              <a:t/>
            </a:r>
            <a:br>
              <a:rPr lang="de-DE" sz="3600" dirty="0" smtClean="0">
                <a:solidFill>
                  <a:srgbClr val="FF0000"/>
                </a:solidFill>
              </a:rPr>
            </a:br>
            <a:r>
              <a:rPr lang="de-DE" sz="3200" dirty="0" smtClean="0">
                <a:solidFill>
                  <a:srgbClr val="FF0000"/>
                </a:solidFill>
              </a:rPr>
              <a:t>Sozialdemokratische Partei Deutschlands </a:t>
            </a:r>
            <a:endParaRPr lang="it-IT" sz="3200" dirty="0"/>
          </a:p>
        </p:txBody>
      </p:sp>
      <p:sp>
        <p:nvSpPr>
          <p:cNvPr id="9" name="Segnaposto contenuto 8"/>
          <p:cNvSpPr>
            <a:spLocks noGrp="1"/>
          </p:cNvSpPr>
          <p:nvPr>
            <p:ph sz="half" idx="1"/>
          </p:nvPr>
        </p:nvSpPr>
        <p:spPr>
          <a:xfrm>
            <a:off x="928662" y="1928802"/>
            <a:ext cx="3352824" cy="4268799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10" name="Segnaposto contenuto 9"/>
          <p:cNvSpPr>
            <a:spLocks noGrp="1"/>
          </p:cNvSpPr>
          <p:nvPr>
            <p:ph sz="half" idx="2"/>
          </p:nvPr>
        </p:nvSpPr>
        <p:spPr>
          <a:xfrm>
            <a:off x="4714876" y="1928802"/>
            <a:ext cx="3971924" cy="4197361"/>
          </a:xfrm>
        </p:spPr>
        <p:txBody>
          <a:bodyPr>
            <a:normAutofit/>
          </a:bodyPr>
          <a:lstStyle/>
          <a:p>
            <a:r>
              <a:rPr lang="de-DE" sz="3000" b="1" dirty="0" smtClean="0">
                <a:solidFill>
                  <a:srgbClr val="002060"/>
                </a:solidFill>
              </a:rPr>
              <a:t>LARS KLINGBEIL (Vizekanzler)</a:t>
            </a:r>
          </a:p>
          <a:p>
            <a:r>
              <a:rPr lang="de-DE" sz="3000" b="1" dirty="0" smtClean="0">
                <a:solidFill>
                  <a:srgbClr val="002060"/>
                </a:solidFill>
              </a:rPr>
              <a:t>7 Minister SPD: </a:t>
            </a:r>
            <a:r>
              <a:rPr lang="de-DE" sz="3000" b="1" dirty="0" smtClean="0">
                <a:solidFill>
                  <a:srgbClr val="002060"/>
                </a:solidFill>
              </a:rPr>
              <a:t>4 Frauen, 3 Männer</a:t>
            </a:r>
            <a:endParaRPr lang="de-DE" sz="3000" b="1" dirty="0" smtClean="0">
              <a:solidFill>
                <a:srgbClr val="002060"/>
              </a:solidFill>
            </a:endParaRPr>
          </a:p>
          <a:p>
            <a:r>
              <a:rPr lang="de-DE" sz="3000" b="1" dirty="0" smtClean="0">
                <a:solidFill>
                  <a:srgbClr val="002060"/>
                </a:solidFill>
              </a:rPr>
              <a:t>(Finanzen, Justiz, Arbeit und Soziales etc.</a:t>
            </a:r>
            <a:r>
              <a:rPr lang="de-DE" sz="3600" b="1" dirty="0" smtClean="0">
                <a:solidFill>
                  <a:srgbClr val="002060"/>
                </a:solidFill>
              </a:rPr>
              <a:t>)</a:t>
            </a:r>
          </a:p>
          <a:p>
            <a:endParaRPr lang="de-DE" sz="3600" dirty="0" smtClean="0"/>
          </a:p>
        </p:txBody>
      </p:sp>
      <p:pic>
        <p:nvPicPr>
          <p:cNvPr id="8" name="Immagine 7" descr="Lars Klingbeil - Wikipedi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714488"/>
            <a:ext cx="364333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6776" y="928670"/>
            <a:ext cx="642942" cy="491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Aktuelle Tendenzen in der Politik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4286248" y="1285860"/>
            <a:ext cx="3257544" cy="3554419"/>
          </a:xfrm>
        </p:spPr>
        <p:txBody>
          <a:bodyPr>
            <a:normAutofit fontScale="25000" lnSpcReduction="20000"/>
          </a:bodyPr>
          <a:lstStyle/>
          <a:p>
            <a:pPr>
              <a:buFontTx/>
              <a:buChar char="-"/>
            </a:pPr>
            <a:r>
              <a:rPr lang="de-DE" sz="8000" dirty="0" smtClean="0"/>
              <a:t>Konsequenz der neuen US-Politik : Hohe Ausgaben und Schulden für Rüstung/</a:t>
            </a:r>
            <a:r>
              <a:rPr lang="de-DE" sz="8000" dirty="0" err="1" smtClean="0"/>
              <a:t>armamenti</a:t>
            </a:r>
            <a:r>
              <a:rPr lang="de-DE" sz="8000" dirty="0" smtClean="0"/>
              <a:t> – (Schuldenbremse/neue Arbeitsplätze in Rüstungs-und </a:t>
            </a:r>
            <a:r>
              <a:rPr lang="de-DE" sz="8000" dirty="0" smtClean="0"/>
              <a:t>Stahlindustrie</a:t>
            </a:r>
            <a:endParaRPr lang="de-DE" sz="8000" dirty="0" smtClean="0"/>
          </a:p>
          <a:p>
            <a:pPr>
              <a:buFontTx/>
              <a:buChar char="-"/>
            </a:pPr>
            <a:r>
              <a:rPr lang="de-DE" sz="8000" dirty="0" smtClean="0"/>
              <a:t>Investition in Wirtschaft</a:t>
            </a:r>
          </a:p>
          <a:p>
            <a:pPr>
              <a:buFontTx/>
              <a:buChar char="-"/>
            </a:pPr>
            <a:r>
              <a:rPr lang="de-DE" sz="8000" dirty="0" smtClean="0"/>
              <a:t>Reduzierung der Ausgaben für Umweltpolitik</a:t>
            </a:r>
          </a:p>
          <a:p>
            <a:pPr>
              <a:buFontTx/>
              <a:buChar char="-"/>
            </a:pPr>
            <a:r>
              <a:rPr lang="de-DE" sz="8000" dirty="0" smtClean="0"/>
              <a:t>Investition in Infrastruktur</a:t>
            </a:r>
          </a:p>
          <a:p>
            <a:pPr>
              <a:buFontTx/>
              <a:buChar char="-"/>
            </a:pPr>
            <a:r>
              <a:rPr lang="de-DE" sz="8000" dirty="0" smtClean="0"/>
              <a:t>Strenge Migrationspolitik</a:t>
            </a:r>
          </a:p>
          <a:p>
            <a:pPr>
              <a:buFontTx/>
              <a:buChar char="-"/>
            </a:pPr>
            <a:r>
              <a:rPr lang="de-DE" sz="8000" dirty="0" smtClean="0"/>
              <a:t>Neues Ministerium für Digitalisierung</a:t>
            </a:r>
          </a:p>
          <a:p>
            <a:pPr>
              <a:buFontTx/>
              <a:buChar char="-"/>
            </a:pPr>
            <a:r>
              <a:rPr lang="de-DE" sz="8000" dirty="0" smtClean="0"/>
              <a:t>(Hilfen für sozial </a:t>
            </a:r>
            <a:r>
              <a:rPr lang="de-DE" sz="8000" dirty="0" err="1" smtClean="0"/>
              <a:t>Benschteiligte</a:t>
            </a:r>
            <a:r>
              <a:rPr lang="de-DE" sz="8000" dirty="0" smtClean="0"/>
              <a:t>/ Mindestlohn 15 Euro)</a:t>
            </a:r>
          </a:p>
          <a:p>
            <a:pPr>
              <a:buFontTx/>
              <a:buChar char="-"/>
            </a:pPr>
            <a:r>
              <a:rPr lang="de-DE" sz="8000" dirty="0" smtClean="0"/>
              <a:t>Problem AFD (aktuell: 22% der Stimmen)</a:t>
            </a:r>
          </a:p>
          <a:p>
            <a:pPr>
              <a:buFontTx/>
              <a:buChar char="-"/>
            </a:pPr>
            <a:endParaRPr lang="de-DE" dirty="0" smtClean="0"/>
          </a:p>
          <a:p>
            <a:endParaRPr lang="it-IT" dirty="0"/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76" y="928670"/>
            <a:ext cx="642942" cy="491851"/>
          </a:xfrm>
          <a:prstGeom prst="rect">
            <a:avLst/>
          </a:prstGeom>
          <a:noFill/>
        </p:spPr>
      </p:pic>
      <p:pic>
        <p:nvPicPr>
          <p:cNvPr id="9" name="Segnaposto contenuto 5" descr="Deutscher Bundestag - Friedrich Merz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500174"/>
            <a:ext cx="1171558" cy="1685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Segnaposto contenuto 4" descr="Minister-President – Bayerisches Landesportal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1500174"/>
            <a:ext cx="128588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11" descr="Lars Klingbeil - Wikipedi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571876"/>
            <a:ext cx="128588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Sitzverteilung 21.Bundestag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b="1" dirty="0" smtClean="0"/>
              <a:t>-	CDU/CSU	208 Sitze</a:t>
            </a:r>
          </a:p>
          <a:p>
            <a:pPr>
              <a:buNone/>
            </a:pPr>
            <a:r>
              <a:rPr lang="de-DE" b="1" dirty="0" smtClean="0">
                <a:solidFill>
                  <a:srgbClr val="0070C0"/>
                </a:solidFill>
              </a:rPr>
              <a:t>-	AFD		152 Sitze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rgbClr val="FFC000"/>
                </a:solidFill>
              </a:rPr>
              <a:t>SPD		120 Sitze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rgbClr val="00B050"/>
                </a:solidFill>
              </a:rPr>
              <a:t>Die Grünen	   85 Sitze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rgbClr val="FF0000"/>
                </a:solidFill>
              </a:rPr>
              <a:t>Die Linke	   64 Sitze</a:t>
            </a:r>
          </a:p>
          <a:p>
            <a:pPr>
              <a:buNone/>
            </a:pPr>
            <a:endParaRPr lang="de-DE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de-DE" sz="2800" b="1" dirty="0" smtClean="0">
                <a:solidFill>
                  <a:srgbClr val="7030A0"/>
                </a:solidFill>
              </a:rPr>
              <a:t>-	SSW  1 Sitz (Partei der dänischen Minorität)</a:t>
            </a:r>
          </a:p>
          <a:p>
            <a:pPr>
              <a:buNone/>
            </a:pPr>
            <a:r>
              <a:rPr lang="de-DE" b="1" dirty="0" smtClean="0">
                <a:solidFill>
                  <a:srgbClr val="0070C0"/>
                </a:solidFill>
              </a:rPr>
              <a:t>		</a:t>
            </a:r>
            <a:endParaRPr lang="it-IT" b="1" dirty="0">
              <a:solidFill>
                <a:srgbClr val="0070C0"/>
              </a:solidFill>
            </a:endParaRPr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48" y="642918"/>
            <a:ext cx="840446" cy="642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tei:Wahlgang bundeskanzler.png –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27642"/>
            <a:ext cx="8444024" cy="5966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 haben die Wahlkreise gestimmt</a:t>
            </a:r>
            <a:endParaRPr lang="it-IT" dirty="0"/>
          </a:p>
        </p:txBody>
      </p:sp>
      <p:pic>
        <p:nvPicPr>
          <p:cNvPr id="4" name="Picture 4" descr="Vettoriale Stock Deutschland Flagge Fahne Icon Button Germany | Adobe 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900" y="1000108"/>
            <a:ext cx="571504" cy="437201"/>
          </a:xfrm>
          <a:prstGeom prst="rect">
            <a:avLst/>
          </a:prstGeom>
          <a:noFill/>
        </p:spPr>
      </p:pic>
      <p:pic>
        <p:nvPicPr>
          <p:cNvPr id="5" name="Segnaposto contenuto 3" descr="Foto vom Bundestag, davor eine Wahlkreis-Karte von Deutschland und die Flagge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71612"/>
            <a:ext cx="8501122" cy="50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240</Words>
  <Application>Microsoft Office PowerPoint</Application>
  <PresentationFormat>Presentazione su schermo (4:3)</PresentationFormat>
  <Paragraphs>55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6. Mai: Neue Regierung in Deutschland 2025</vt:lpstr>
      <vt:lpstr>Retrospektive- Deutschland 1945 194</vt:lpstr>
      <vt:lpstr>Überblick Parteien</vt:lpstr>
      <vt:lpstr>Die neue Regierung CDU  Christlich-Demokratische Partei Deutschlands</vt:lpstr>
      <vt:lpstr>   Die neue Regierung  CSU  Christlich Soziale Union</vt:lpstr>
      <vt:lpstr>Die neue Regierung  SPD Sozialdemokratische Partei Deutschlands </vt:lpstr>
      <vt:lpstr>Aktuelle Tendenzen in der Politik</vt:lpstr>
      <vt:lpstr>Sitzverteilung 21.Bundestag</vt:lpstr>
      <vt:lpstr>Diapositiva 9</vt:lpstr>
      <vt:lpstr>So haben die Wahlkreise gestimmt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Ampelregierung – Informationen und Background</dc:title>
  <dc:creator>evelyn wellding</dc:creator>
  <cp:lastModifiedBy>evelyn wellding</cp:lastModifiedBy>
  <cp:revision>99</cp:revision>
  <dcterms:created xsi:type="dcterms:W3CDTF">2024-04-09T03:14:01Z</dcterms:created>
  <dcterms:modified xsi:type="dcterms:W3CDTF">2025-05-06T11:34:19Z</dcterms:modified>
</cp:coreProperties>
</file>