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7" r:id="rId6"/>
    <p:sldId id="266" r:id="rId7"/>
    <p:sldId id="265" r:id="rId8"/>
    <p:sldId id="263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26/03/2026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26/03/2026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26/03/2026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26/03/2026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26/03/2026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26/03/2026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26/03/2026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26/03/2026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26/03/2026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26/03/2026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26/03/2026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6210D-CEB4-4051-B64D-1E10A0791E67}" type="datetimeFigureOut">
              <a:rPr lang="it-IT" smtClean="0"/>
              <a:pPr/>
              <a:t>26/03/2026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javascript: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7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spc="426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HAUSTIERE IN DEUTSCHLAND UND ITALIEN</a:t>
            </a:r>
            <a:endParaRPr lang="it-IT" sz="3200" dirty="0">
              <a:latin typeface="Rockwell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2800" spc="21" dirty="0" smtClean="0">
              <a:solidFill>
                <a:srgbClr val="000000"/>
              </a:solidFill>
              <a:latin typeface="Rockwell" pitchFamily="18" charset="0"/>
              <a:ea typeface="Satisfy"/>
              <a:cs typeface="Satisfy"/>
              <a:sym typeface="Satisfy"/>
            </a:endParaRPr>
          </a:p>
          <a:p>
            <a:endParaRPr lang="en-US" sz="2800" spc="21" dirty="0" smtClean="0">
              <a:solidFill>
                <a:srgbClr val="000000"/>
              </a:solidFill>
              <a:latin typeface="Rockwell" pitchFamily="18" charset="0"/>
              <a:ea typeface="Satisfy"/>
              <a:cs typeface="Satisfy"/>
              <a:sym typeface="Satisfy"/>
            </a:endParaRPr>
          </a:p>
          <a:p>
            <a:r>
              <a:rPr lang="en-US" sz="2800" spc="21" dirty="0" err="1" smtClean="0">
                <a:solidFill>
                  <a:srgbClr val="000000"/>
                </a:solidFill>
                <a:latin typeface="Rockwell" pitchFamily="18" charset="0"/>
                <a:ea typeface="Satisfy"/>
                <a:cs typeface="Satisfy"/>
                <a:sym typeface="Satisfy"/>
              </a:rPr>
              <a:t>Vorname</a:t>
            </a:r>
            <a:r>
              <a:rPr lang="en-US" sz="2800" spc="21" dirty="0" smtClean="0">
                <a:solidFill>
                  <a:srgbClr val="000000"/>
                </a:solidFill>
                <a:latin typeface="Rockwell" pitchFamily="18" charset="0"/>
                <a:ea typeface="Satisfy"/>
                <a:cs typeface="Satisfy"/>
                <a:sym typeface="Satisfy"/>
              </a:rPr>
              <a:t>+ </a:t>
            </a:r>
            <a:r>
              <a:rPr lang="en-US" sz="2800" spc="21" dirty="0" err="1" smtClean="0">
                <a:solidFill>
                  <a:srgbClr val="000000"/>
                </a:solidFill>
                <a:latin typeface="Rockwell" pitchFamily="18" charset="0"/>
                <a:ea typeface="Satisfy"/>
                <a:cs typeface="Satisfy"/>
                <a:sym typeface="Satisfy"/>
              </a:rPr>
              <a:t>Nachname</a:t>
            </a:r>
            <a:r>
              <a:rPr lang="en-US" sz="2800" spc="21" dirty="0" smtClean="0">
                <a:solidFill>
                  <a:srgbClr val="000000"/>
                </a:solidFill>
                <a:latin typeface="Rockwell" pitchFamily="18" charset="0"/>
                <a:ea typeface="Satisfy"/>
                <a:cs typeface="Satisfy"/>
                <a:sym typeface="Satisfy"/>
              </a:rPr>
              <a:t> - CLA </a:t>
            </a:r>
            <a:r>
              <a:rPr lang="en-US" sz="2800" spc="21" dirty="0" err="1" smtClean="0">
                <a:solidFill>
                  <a:srgbClr val="000000"/>
                </a:solidFill>
                <a:latin typeface="Rockwell" pitchFamily="18" charset="0"/>
                <a:ea typeface="Satisfy"/>
                <a:cs typeface="Satisfy"/>
                <a:sym typeface="Satisfy"/>
              </a:rPr>
              <a:t>Kurs</a:t>
            </a:r>
            <a:r>
              <a:rPr lang="en-US" sz="2800" spc="21" dirty="0" smtClean="0">
                <a:solidFill>
                  <a:srgbClr val="000000"/>
                </a:solidFill>
                <a:latin typeface="Rockwell" pitchFamily="18" charset="0"/>
                <a:ea typeface="Satisfy"/>
                <a:cs typeface="Satisfy"/>
                <a:sym typeface="Satisfy"/>
              </a:rPr>
              <a:t> A2</a:t>
            </a:r>
          </a:p>
          <a:p>
            <a:r>
              <a:rPr lang="en-US" sz="2600" spc="21" dirty="0" smtClean="0">
                <a:solidFill>
                  <a:srgbClr val="000000"/>
                </a:solidFill>
                <a:latin typeface="Rockwell" pitchFamily="18" charset="0"/>
                <a:ea typeface="Satisfy"/>
                <a:cs typeface="Satisfy"/>
                <a:sym typeface="Satisfy"/>
              </a:rPr>
              <a:t>Datum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GLIEDERUNG</a:t>
            </a:r>
            <a:endParaRPr lang="it-IT" dirty="0">
              <a:latin typeface="Rockwell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1633473" lvl="1" indent="-816737">
              <a:lnSpc>
                <a:spcPts val="10592"/>
              </a:lnSpc>
              <a:buNone/>
            </a:pP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TEIL 1: 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Vergleich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Haustiere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in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Italien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und in Deutschland </a:t>
            </a:r>
          </a:p>
          <a:p>
            <a:pPr marL="1633473" lvl="1" indent="-816737">
              <a:lnSpc>
                <a:spcPts val="10592"/>
              </a:lnSpc>
              <a:buNone/>
            </a:pP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TEIL 2: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Persönliche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Erfahrungen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(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z.B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.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Haustiere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in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meiner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Familie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)</a:t>
            </a:r>
          </a:p>
          <a:p>
            <a:pPr marL="1633473" lvl="1" indent="-816737">
              <a:lnSpc>
                <a:spcPts val="10592"/>
              </a:lnSpc>
              <a:buNone/>
            </a:pP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TEIL 3: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Persönliche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Meinung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 (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z.B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.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Haustiere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als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Teil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der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Familie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/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Haustiere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als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Kinderersatz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)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nfografik: Pro Kopf besonders viele Haustiere in Italien | Statist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1935" y="368935"/>
            <a:ext cx="6120130" cy="6120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apporto Assalco-Zoomark 2023: Italia sempre più pet-friendl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857364"/>
            <a:ext cx="8143932" cy="4383696"/>
          </a:xfrm>
          <a:prstGeom prst="rect">
            <a:avLst/>
          </a:prstGeom>
          <a:noFill/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Anzahl</a:t>
            </a:r>
            <a:r>
              <a:rPr lang="it-IT" dirty="0" smtClean="0"/>
              <a:t> und Pro</a:t>
            </a:r>
            <a:r>
              <a:rPr lang="de-DE" dirty="0" err="1" smtClean="0"/>
              <a:t>zentsatz</a:t>
            </a:r>
            <a:r>
              <a:rPr lang="de-DE" dirty="0" smtClean="0"/>
              <a:t> Haustiere  </a:t>
            </a:r>
            <a:br>
              <a:rPr lang="de-DE" dirty="0" smtClean="0"/>
            </a:br>
            <a:r>
              <a:rPr lang="de-DE" dirty="0" smtClean="0"/>
              <a:t>in Italien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Anzahl</a:t>
            </a:r>
            <a:r>
              <a:rPr lang="it-IT" dirty="0" smtClean="0"/>
              <a:t> </a:t>
            </a:r>
            <a:r>
              <a:rPr lang="de-DE" dirty="0" smtClean="0"/>
              <a:t>der Haustiere  </a:t>
            </a:r>
            <a:br>
              <a:rPr lang="de-DE" dirty="0" smtClean="0"/>
            </a:br>
            <a:r>
              <a:rPr lang="de-DE" dirty="0" smtClean="0"/>
              <a:t>in Deutschland</a:t>
            </a:r>
            <a:endParaRPr lang="it-IT" dirty="0"/>
          </a:p>
        </p:txBody>
      </p:sp>
      <p:pic>
        <p:nvPicPr>
          <p:cNvPr id="1028" name="Picture 4" descr="Haustiere: Die liebsten Mitbewohner der Deutschen - iwd.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333" y="1847779"/>
            <a:ext cx="8059319" cy="42244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>
                <a:latin typeface="Rockwell" pitchFamily="18" charset="0"/>
              </a:rPr>
              <a:t>TIERE ALS TEIL DER FAMILIE</a:t>
            </a:r>
            <a:endParaRPr lang="it-IT" dirty="0"/>
          </a:p>
        </p:txBody>
      </p:sp>
      <p:pic>
        <p:nvPicPr>
          <p:cNvPr id="4" name="Segnaposto contenuto 3" descr="Leben mit Tier und Kind. So klappt das Zusammenleben | TASSO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928802"/>
            <a:ext cx="335758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4" descr="Hilfe, mein Kind möchte ein Haustier!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7" y="1928802"/>
            <a:ext cx="4714909" cy="354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austiere für Kinder: Wie gut eignen sich Katzen für Familien?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714884"/>
            <a:ext cx="2917946" cy="1643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>
                <a:latin typeface="Rockwell" pitchFamily="18" charset="0"/>
              </a:rPr>
              <a:t/>
            </a:r>
            <a:br>
              <a:rPr lang="de-DE" dirty="0" smtClean="0">
                <a:latin typeface="Rockwell" pitchFamily="18" charset="0"/>
              </a:rPr>
            </a:br>
            <a:r>
              <a:rPr lang="de-DE" sz="4900" dirty="0" smtClean="0">
                <a:latin typeface="Rockwell" pitchFamily="18" charset="0"/>
              </a:rPr>
              <a:t>TIERE ALS KINDERERSATZ</a:t>
            </a:r>
            <a:br>
              <a:rPr lang="de-DE" sz="4900" dirty="0" smtClean="0">
                <a:latin typeface="Rockwell" pitchFamily="18" charset="0"/>
              </a:rPr>
            </a:br>
            <a:endParaRPr lang="it-IT" sz="4900" dirty="0">
              <a:latin typeface="Rockwell" pitchFamily="18" charset="0"/>
            </a:endParaRPr>
          </a:p>
        </p:txBody>
      </p:sp>
      <p:pic>
        <p:nvPicPr>
          <p:cNvPr id="4" name="Segnaposto contenuto 3" descr="Katzen in China: Statt Kinder haben sie jetzt Haustiere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2357430"/>
            <a:ext cx="3357586" cy="3054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und als Kinderersat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000240"/>
            <a:ext cx="4080539" cy="1214446"/>
          </a:xfrm>
          <a:prstGeom prst="rect">
            <a:avLst/>
          </a:prstGeom>
          <a:noFill/>
        </p:spPr>
      </p:pic>
      <p:pic>
        <p:nvPicPr>
          <p:cNvPr id="2052" name="Picture 4" descr="Hunde als Kinderersatz? Die Wahrheit über Dog Moms &amp; Kinder – Vitomal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714752"/>
            <a:ext cx="4532822" cy="2549713"/>
          </a:xfrm>
          <a:prstGeom prst="rect">
            <a:avLst/>
          </a:prstGeom>
          <a:noFill/>
        </p:spPr>
      </p:pic>
      <p:sp>
        <p:nvSpPr>
          <p:cNvPr id="2054" name="AutoShape 6" descr="Haustier als Partnerersatz: Mit Katze und Hund gegen die Einsamkeit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Rockwell" pitchFamily="18" charset="0"/>
              </a:rPr>
              <a:t>ALLES FÜR DAS LIEBE TIER</a:t>
            </a:r>
            <a:endParaRPr lang="it-IT" dirty="0">
              <a:latin typeface="Rockwell" pitchFamily="18" charset="0"/>
            </a:endParaRPr>
          </a:p>
        </p:txBody>
      </p:sp>
      <p:pic>
        <p:nvPicPr>
          <p:cNvPr id="4" name="Segnaposto contenuto 3" descr="https://image.jimcdn.com/app/cms/image/transf/dimension=1920x400:format=jpg/path/sad1365335c661252/image/i05e902e9507673f6/version/1505112261/image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643182"/>
            <a:ext cx="2905132" cy="291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4" descr="https://image.jimcdn.com/app/cms/image/transf/dimension=1920x400:format=jpg/path/sad1365335c661252/image/i10d89beac874c442/version/1505112261/image.jpg">
            <a:hlinkClick r:id="rId2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2571744"/>
            <a:ext cx="276098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5" descr="https://image.jimcdn.com/app/cms/image/transf/dimension=1920x400:format=jpg/path/sad1365335c661252/image/i03d50c0d59fb2aa1/version/1505112261/image.jpg">
            <a:hlinkClick r:id="rId2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3000372"/>
            <a:ext cx="2260920" cy="240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Rockwell" pitchFamily="18" charset="0"/>
              </a:rPr>
              <a:t>ENDE</a:t>
            </a:r>
            <a:endParaRPr lang="it-IT" dirty="0">
              <a:latin typeface="Rockwell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ts val="7958"/>
              </a:lnSpc>
              <a:buNone/>
            </a:pP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Danke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für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euer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Interesse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!</a:t>
            </a:r>
          </a:p>
          <a:p>
            <a:pPr algn="ctr">
              <a:lnSpc>
                <a:spcPts val="7958"/>
              </a:lnSpc>
              <a:buNone/>
            </a:pP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Habt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ihr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noch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Fragen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Advent Pro Bold"/>
                <a:cs typeface="Advent Pro Bold"/>
                <a:sym typeface="Advent Pro Bold"/>
              </a:rPr>
              <a:t>?</a:t>
            </a:r>
          </a:p>
          <a:p>
            <a:endParaRPr lang="it-IT" dirty="0"/>
          </a:p>
        </p:txBody>
      </p:sp>
      <p:sp>
        <p:nvSpPr>
          <p:cNvPr id="9" name="Freeform 11"/>
          <p:cNvSpPr/>
          <p:nvPr/>
        </p:nvSpPr>
        <p:spPr>
          <a:xfrm>
            <a:off x="2643174" y="4143380"/>
            <a:ext cx="3264931" cy="2180494"/>
          </a:xfrm>
          <a:custGeom>
            <a:avLst/>
            <a:gdLst/>
            <a:ahLst/>
            <a:cxnLst/>
            <a:rect l="l" t="t" r="r" b="b"/>
            <a:pathLst>
              <a:path w="6093855" h="4737972">
                <a:moveTo>
                  <a:pt x="0" y="0"/>
                </a:moveTo>
                <a:lnTo>
                  <a:pt x="6093854" y="0"/>
                </a:lnTo>
                <a:lnTo>
                  <a:pt x="6093854" y="4737972"/>
                </a:lnTo>
                <a:lnTo>
                  <a:pt x="0" y="473797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82</Words>
  <Application>Microsoft Office PowerPoint</Application>
  <PresentationFormat>Presentazione su schermo (4:3)</PresentationFormat>
  <Paragraphs>17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HAUSTIERE IN DEUTSCHLAND UND ITALIEN</vt:lpstr>
      <vt:lpstr>GLIEDERUNG</vt:lpstr>
      <vt:lpstr>Diapositiva 3</vt:lpstr>
      <vt:lpstr>Anzahl und Prozentsatz Haustiere   in Italien</vt:lpstr>
      <vt:lpstr>Anzahl der Haustiere   in Deutschland</vt:lpstr>
      <vt:lpstr>TIERE ALS TEIL DER FAMILIE</vt:lpstr>
      <vt:lpstr> TIERE ALS KINDERERSATZ </vt:lpstr>
      <vt:lpstr>ALLES FÜR DAS LIEBE TIER</vt:lpstr>
      <vt:lpstr>ENDE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evelyn wellding</dc:creator>
  <cp:lastModifiedBy>evelyn wellding</cp:lastModifiedBy>
  <cp:revision>32</cp:revision>
  <dcterms:created xsi:type="dcterms:W3CDTF">2026-03-21T07:10:11Z</dcterms:created>
  <dcterms:modified xsi:type="dcterms:W3CDTF">2026-03-26T11:00:52Z</dcterms:modified>
</cp:coreProperties>
</file>