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6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890"/>
    <a:srgbClr val="7F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D5B6D4-D1A6-374F-AF3C-8655A0C4E595}" v="9" dt="2026-04-26T15:13:22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56"/>
    <p:restoredTop sz="94729"/>
  </p:normalViewPr>
  <p:slideViewPr>
    <p:cSldViewPr snapToGrid="0">
      <p:cViewPr varScale="1">
        <p:scale>
          <a:sx n="105" d="100"/>
          <a:sy n="105" d="100"/>
        </p:scale>
        <p:origin x="3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6C08FA-E10C-4D7E-B964-FAFB8578626A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84663-A787-40B5-9B62-48B8CFA1AF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364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84663-A787-40B5-9B62-48B8CFA1AF7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2727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C36C8D-6C33-A3A1-E77C-B297AE8FC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C003747-7237-9DA3-E136-09F5BE621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5E7BDD-CEAE-2028-D0D4-8774173E7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FC8400-60EE-71CA-67E9-B3FB4122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BA6D2B-080F-C9D3-F25F-75BDA0CB4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941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4B16D-B606-DE78-9A81-84985D004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2DC681C-818B-5050-C516-3C55A6701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756D3B-C5CE-1CC0-F22A-DCCC064EA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E90BC0-692E-A0AD-32BD-ED53C816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97E98B-EE99-15DD-8ADE-CB793C80E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8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848860-7A8D-56BB-E2F7-D35DEE16A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9C24358-4E1D-589C-17A9-9183950F6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6274F9-9919-9824-CE2E-BDEF4F76A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EEDC78-F899-C31D-7237-398273E92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6FB08A-9CB8-9D78-B133-184C76EA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8363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F2CB4D-CF4E-44F9-AB83-565437BB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C880B7-1D72-4DE8-55D8-668C92CF15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EC0D3D3-1DFD-9842-C1E0-B987CF921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482DAB3-111F-B853-C21F-52ADE81DE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D98730A-54DE-70D0-2C4B-FD6FC16C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CE5C949-D894-B7A2-1099-14B884C2D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277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72C92E-BCFF-73CD-87FE-B1EA71297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16DA80-A44B-C359-61F3-52E2B7297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B952685-04FB-5ACB-5882-A11318505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7E84CF4-2D07-5059-673E-4AD4CAB7E2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D16C6B-6E1B-26D7-1E7B-061E70333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31EA22B-2104-8087-E761-6FCF4F67A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6C1EAB4-B175-7F38-7B95-2A7F7261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B8EDCD8-CBDF-35C1-9E53-0B007151E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454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CD146-DFEE-8369-C4DF-C67D1028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CC64AB5-615A-11B0-7F14-96C4ABFAE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138D14D-3DF5-86A5-2AAE-24B5F2EE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D85B74D-0E10-91B4-D19F-003B2426E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8724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594B3D0-B26B-19E6-C800-EC172FE7F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5032E30-8562-BB2D-4B1F-77EC0BE4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F9877B-FE24-2533-9BD2-A0B9D571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672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645C5B-F095-B276-6828-0AF54F998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153260-AF71-939B-B371-47E62D0B7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480982-5CF7-7B6F-E01A-FA36F040D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FD3F6F-8331-45AF-9D7E-01EB9D629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96EFF65-6AC1-95CD-6E0A-A6054131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25DFB8E-6083-5A3C-AA36-A7B03508C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46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105AFD-E54F-6D5D-02FE-2FB17A9BD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E58D638-63AB-4BD6-B5A9-FEEB938B3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B2AC2C-36A6-DC22-1796-3C9AB9DBA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6ACCFAF-A105-31DD-43B9-EB2D2F27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5E1AB18-D0C9-6E65-CCA1-4B886B392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B7F3834-C9D5-1C72-6077-65F4D6AAC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91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5566BF-735D-E1EE-1F82-6A96468FD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6160932-CB17-F088-479D-5142B50C5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4E54E4-AFB8-F423-5618-12AAC7A5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8E6AA-E7DC-A074-2DBB-EA3A4142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1F2DD7-2A0D-26C6-BF6A-4D8B01F7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5865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9B4F4CF-C268-5A9C-45B7-7C24C1EB8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D63A86C-F018-2E86-9712-097FA5D0A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CCDE093-8C32-DA00-B180-74E64B774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C48448-7CFF-0576-3E7D-7AD12E82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DAD199-CA91-3064-F949-EF6421FA2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2755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26B99C4-1945-4E59-15D2-31DB8B229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F496B3-5C2F-3E24-AA10-D9D21A57D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64F54B-CD5A-C158-7332-BF6CEEC09D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FB3B4-B955-EA43-9925-BEC32A035688}" type="datetimeFigureOut">
              <a:rPr lang="it-IT" smtClean="0"/>
              <a:t>30/04/2026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FC1EA3-530F-C0B2-5CAE-1003ADB6E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3E896F8-C7CA-053E-B1E8-E06B8DE645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DFC90D-1AC9-584C-A111-74390F693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618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erlinomagazine.com/2019-in-germania-non-ci-sono-mai-stati-tanti-studenti-come-ora/#:~:text=Secondo%2520quanto%2520ci%2520dicono%2520le,pi%C3%B9%2520rispetto%2520allo%2520scorso%2520anno" TargetMode="External"/><Relationship Id="rId2" Type="http://schemas.openxmlformats.org/officeDocument/2006/relationships/hyperlink" Target="https://ustat.mur.gov.it/dati/didattica/italia/atenei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ansa.it/sito/notizie/topnews/2026/01/24/in-europa-uno-studente-su-4-lavora.-italia-tra-gli-ultimi_7a3bf7f0-e262-4a84-90ff-322590ae37c6.html?utm_source=chatgpt.com" TargetMode="External"/><Relationship Id="rId4" Type="http://schemas.openxmlformats.org/officeDocument/2006/relationships/hyperlink" Target="https://www.daad.it/it/studiare-e-fare-ricerca-in-germania/otto-passi-verso-la-germania/il-sistema-universitario-tedes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CF5ADC9B-879F-D562-030B-CE57DC7C6E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141" t="2310" b="5346"/>
          <a:stretch>
            <a:fillRect/>
          </a:stretch>
        </p:blipFill>
        <p:spPr>
          <a:xfrm>
            <a:off x="-1" y="0"/>
            <a:ext cx="2756993" cy="685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2087BB1-A35E-2DFA-EB1E-556E8BAA5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282" y="2983831"/>
            <a:ext cx="2718918" cy="3601453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420BB7C8-A688-BBDE-F8E2-9E3FF2A1FF6E}"/>
              </a:ext>
            </a:extLst>
          </p:cNvPr>
          <p:cNvSpPr/>
          <p:nvPr/>
        </p:nvSpPr>
        <p:spPr>
          <a:xfrm>
            <a:off x="3529640" y="2139606"/>
            <a:ext cx="5638642" cy="42049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6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STUDIUM</a:t>
            </a:r>
          </a:p>
          <a:p>
            <a:pPr algn="ctr"/>
            <a:r>
              <a:rPr lang="de-DE" sz="6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NEBENJOBS</a:t>
            </a:r>
          </a:p>
          <a:p>
            <a:pPr algn="ctr"/>
            <a:r>
              <a:rPr lang="de-DE" sz="6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ARBEITSWEL</a:t>
            </a:r>
            <a:r>
              <a:rPr lang="de-DE" sz="6600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</a:t>
            </a:r>
          </a:p>
          <a:p>
            <a:pPr algn="ctr"/>
            <a:r>
              <a:rPr lang="de-DE" sz="2400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Lorenzo </a:t>
            </a:r>
            <a:r>
              <a:rPr lang="de-DE" sz="2400" b="1" i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Chiera</a:t>
            </a:r>
            <a:r>
              <a:rPr lang="de-DE" sz="2400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- Corso </a:t>
            </a:r>
            <a:r>
              <a:rPr lang="de-DE" sz="2400" b="1" i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Cla</a:t>
            </a:r>
            <a:r>
              <a:rPr lang="de-DE" sz="2400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A2</a:t>
            </a:r>
          </a:p>
          <a:p>
            <a:pPr algn="ctr"/>
            <a:r>
              <a:rPr lang="de-DE" sz="2400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8C89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30.4.2026</a:t>
            </a:r>
          </a:p>
          <a:p>
            <a:pPr algn="ctr"/>
            <a:endParaRPr lang="de-DE" sz="1200" b="1" i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8C89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85A39AA3-B462-6C3E-082F-069541386C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93"/>
          <a:stretch>
            <a:fillRect/>
          </a:stretch>
        </p:blipFill>
        <p:spPr>
          <a:xfrm flipH="1">
            <a:off x="4771230" y="140109"/>
            <a:ext cx="1738757" cy="1878649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59FC7501-E085-D6FB-5944-20B3A700E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163" y="103412"/>
            <a:ext cx="1941095" cy="191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87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093A7F-7381-180E-D5BC-052FE2CBA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C35B2ACB-2969-F92E-B498-D0FA5C7C6B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52" b="3352"/>
          <a:stretch>
            <a:fillRect/>
          </a:stretch>
        </p:blipFill>
        <p:spPr>
          <a:xfrm>
            <a:off x="8317332" y="-1"/>
            <a:ext cx="4179469" cy="685800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FF9AB13-26F4-4C20-7B7B-E9F9EB6208ED}"/>
              </a:ext>
            </a:extLst>
          </p:cNvPr>
          <p:cNvSpPr txBox="1"/>
          <p:nvPr/>
        </p:nvSpPr>
        <p:spPr>
          <a:xfrm>
            <a:off x="449179" y="874453"/>
            <a:ext cx="786815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Font di sistema regolare"/>
              <a:buChar char="📌"/>
            </a:pPr>
            <a:r>
              <a:rPr lang="de-DE" sz="28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Teil 1</a:t>
            </a:r>
          </a:p>
          <a:p>
            <a:r>
              <a:rPr lang="de-DE" sz="28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Vergleich zwischen Deutschland und Italien</a:t>
            </a:r>
          </a:p>
          <a:p>
            <a:endParaRPr lang="de-DE" sz="28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Font di sistema regolare"/>
              <a:buChar char="📌"/>
            </a:pPr>
            <a:r>
              <a:rPr lang="de-DE" sz="2800" b="1" dirty="0">
                <a:solidFill>
                  <a:srgbClr val="F8C89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Teil 2</a:t>
            </a:r>
          </a:p>
          <a:p>
            <a:r>
              <a:rPr lang="de-DE" sz="28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Persönliche Erfahrungen</a:t>
            </a:r>
            <a:endParaRPr lang="de-DE" sz="2800" dirty="0">
              <a:solidFill>
                <a:srgbClr val="F8C89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800" dirty="0">
              <a:solidFill>
                <a:srgbClr val="F8C89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Font di sistema regolare"/>
              <a:buChar char="📌"/>
            </a:pPr>
            <a:r>
              <a:rPr lang="de-DE" sz="28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Teil 3</a:t>
            </a:r>
          </a:p>
          <a:p>
            <a:r>
              <a:rPr lang="de-DE" sz="28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Persönliche Meinung</a:t>
            </a:r>
            <a:endParaRPr lang="de-DE" sz="2800" b="1" dirty="0">
              <a:solidFill>
                <a:srgbClr val="F8C89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Font di sistema regolare"/>
              <a:buChar char="📌"/>
            </a:pPr>
            <a:endParaRPr lang="de-DE" sz="2800" b="1" dirty="0">
              <a:solidFill>
                <a:srgbClr val="F8C89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b="1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32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E825C5-917E-9E81-48DD-E944E9559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5E0BCCF-57DD-4684-84CC-513A4D55F417}"/>
              </a:ext>
            </a:extLst>
          </p:cNvPr>
          <p:cNvSpPr txBox="1"/>
          <p:nvPr/>
        </p:nvSpPr>
        <p:spPr>
          <a:xfrm>
            <a:off x="3256547" y="1042737"/>
            <a:ext cx="60639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spc="300" dirty="0">
                <a:solidFill>
                  <a:srgbClr val="7F1E0E"/>
                </a:solidFill>
              </a:rPr>
              <a:t>STUDIUM</a:t>
            </a:r>
          </a:p>
          <a:p>
            <a:r>
              <a:rPr lang="de-DE" sz="6600" spc="300" dirty="0">
                <a:solidFill>
                  <a:srgbClr val="7F1E0E"/>
                </a:solidFill>
              </a:rPr>
              <a:t>NEBENJOBS</a:t>
            </a:r>
          </a:p>
          <a:p>
            <a:r>
              <a:rPr lang="de-DE" sz="6600" spc="300" dirty="0">
                <a:solidFill>
                  <a:srgbClr val="7F1E0E"/>
                </a:solidFill>
              </a:rPr>
              <a:t>ARBEITSWELT</a:t>
            </a:r>
          </a:p>
          <a:p>
            <a:endParaRPr lang="de-DE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0D01676-52DF-13A6-28CB-93BDD2C4CE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235" t="12138" r="21061" b="3229"/>
          <a:stretch>
            <a:fillRect/>
          </a:stretch>
        </p:blipFill>
        <p:spPr>
          <a:xfrm rot="5400000">
            <a:off x="2667000" y="-2667002"/>
            <a:ext cx="6857998" cy="1219200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90405E9-BF6F-E68C-AECA-50E0EC434E93}"/>
              </a:ext>
            </a:extLst>
          </p:cNvPr>
          <p:cNvSpPr txBox="1"/>
          <p:nvPr/>
        </p:nvSpPr>
        <p:spPr>
          <a:xfrm>
            <a:off x="776036" y="2031570"/>
            <a:ext cx="21817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ITALIEN</a:t>
            </a:r>
          </a:p>
          <a:p>
            <a:endParaRPr lang="de-DE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D5F6128-C3E5-F58C-8392-BF8830288376}"/>
              </a:ext>
            </a:extLst>
          </p:cNvPr>
          <p:cNvSpPr txBox="1"/>
          <p:nvPr/>
        </p:nvSpPr>
        <p:spPr>
          <a:xfrm>
            <a:off x="4277225" y="1322583"/>
            <a:ext cx="3272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STUDIUM</a:t>
            </a:r>
            <a:endParaRPr lang="de-DE" b="1" dirty="0"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8F6AD67-1350-44EE-B76E-5715DAA25B46}"/>
              </a:ext>
            </a:extLst>
          </p:cNvPr>
          <p:cNvSpPr txBox="1"/>
          <p:nvPr/>
        </p:nvSpPr>
        <p:spPr>
          <a:xfrm>
            <a:off x="8454189" y="2043797"/>
            <a:ext cx="3449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n w="3175">
                  <a:noFill/>
                </a:ln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DEUTSCHLAND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63B9D23-BCA8-3ED3-97FC-D2F10F38F4DB}"/>
              </a:ext>
            </a:extLst>
          </p:cNvPr>
          <p:cNvSpPr txBox="1"/>
          <p:nvPr/>
        </p:nvSpPr>
        <p:spPr>
          <a:xfrm>
            <a:off x="3733800" y="2905780"/>
            <a:ext cx="4359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Wie viele Studenten gibt es?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B5BD7B1-65D9-1ADF-0EF7-3AB871E63E33}"/>
              </a:ext>
            </a:extLst>
          </p:cNvPr>
          <p:cNvSpPr txBox="1"/>
          <p:nvPr/>
        </p:nvSpPr>
        <p:spPr>
          <a:xfrm>
            <a:off x="318837" y="2890391"/>
            <a:ext cx="279132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9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2.026.774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32E03C2-0310-1046-E890-577FC1B079C7}"/>
              </a:ext>
            </a:extLst>
          </p:cNvPr>
          <p:cNvSpPr txBox="1"/>
          <p:nvPr/>
        </p:nvSpPr>
        <p:spPr>
          <a:xfrm>
            <a:off x="8879307" y="2972760"/>
            <a:ext cx="2598821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9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2.897.300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4A7761F-33DA-5AF5-6D96-F44FC529054E}"/>
              </a:ext>
            </a:extLst>
          </p:cNvPr>
          <p:cNvSpPr txBox="1"/>
          <p:nvPr/>
        </p:nvSpPr>
        <p:spPr>
          <a:xfrm>
            <a:off x="3650581" y="4482681"/>
            <a:ext cx="452587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9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Was braucht man für das Studium ?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14F7B8B-7221-5040-F778-8CC9D7FA01A3}"/>
              </a:ext>
            </a:extLst>
          </p:cNvPr>
          <p:cNvSpPr txBox="1"/>
          <p:nvPr/>
        </p:nvSpPr>
        <p:spPr>
          <a:xfrm>
            <a:off x="740944" y="4459057"/>
            <a:ext cx="194711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9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Diplom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69AC9AE-691E-43C7-9650-12566856CCD7}"/>
              </a:ext>
            </a:extLst>
          </p:cNvPr>
          <p:cNvSpPr txBox="1"/>
          <p:nvPr/>
        </p:nvSpPr>
        <p:spPr>
          <a:xfrm>
            <a:off x="9601477" y="4482681"/>
            <a:ext cx="115448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9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Abitur</a:t>
            </a:r>
          </a:p>
        </p:txBody>
      </p:sp>
    </p:spTree>
    <p:extLst>
      <p:ext uri="{BB962C8B-B14F-4D97-AF65-F5344CB8AC3E}">
        <p14:creationId xmlns:p14="http://schemas.microsoft.com/office/powerpoint/2010/main" val="1579703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F23EDBC-86D2-1145-254E-1D4374B6225B}"/>
              </a:ext>
            </a:extLst>
          </p:cNvPr>
          <p:cNvSpPr txBox="1"/>
          <p:nvPr/>
        </p:nvSpPr>
        <p:spPr>
          <a:xfrm>
            <a:off x="1438656" y="280416"/>
            <a:ext cx="931468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Wie funktioniert die Universität in Deutschland und Italien?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FE30A1-FA15-CE00-FF1B-5FD5624455F7}"/>
              </a:ext>
            </a:extLst>
          </p:cNvPr>
          <p:cNvSpPr txBox="1"/>
          <p:nvPr/>
        </p:nvSpPr>
        <p:spPr>
          <a:xfrm>
            <a:off x="412710" y="1022217"/>
            <a:ext cx="3338543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Deutsche Universität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Vorlesungen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Übungen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Seminare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dirty="0">
              <a:solidFill>
                <a:srgbClr val="F8C890"/>
              </a:solidFill>
            </a:endParaRPr>
          </a:p>
          <a:p>
            <a:endParaRPr lang="de-DE" dirty="0">
              <a:solidFill>
                <a:srgbClr val="F8C89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DBA5407-2CB5-F0B6-B4EE-C3BD70A36DDE}"/>
              </a:ext>
            </a:extLst>
          </p:cNvPr>
          <p:cNvSpPr txBox="1"/>
          <p:nvPr/>
        </p:nvSpPr>
        <p:spPr>
          <a:xfrm>
            <a:off x="7644384" y="1022217"/>
            <a:ext cx="445008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Italienische Universität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Vorlesungen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Seminare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4D31FCB-493B-3AA2-1367-8E19920CA1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55"/>
          <a:stretch>
            <a:fillRect/>
          </a:stretch>
        </p:blipFill>
        <p:spPr>
          <a:xfrm>
            <a:off x="3107154" y="3429000"/>
            <a:ext cx="6985208" cy="36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36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3CF496-14E0-C331-3691-3C6E054DD3CD}"/>
              </a:ext>
            </a:extLst>
          </p:cNvPr>
          <p:cNvSpPr txBox="1"/>
          <p:nvPr/>
        </p:nvSpPr>
        <p:spPr>
          <a:xfrm>
            <a:off x="2213810" y="336885"/>
            <a:ext cx="7764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sind die </a:t>
            </a:r>
            <a:r>
              <a:rPr lang="de-DE" sz="3200" b="1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beliebtesten Studienfächer</a:t>
            </a:r>
          </a:p>
          <a:p>
            <a:pPr algn="ctr"/>
            <a:r>
              <a:rPr lang="de-DE" sz="3200" b="1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2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der Universität?</a:t>
            </a:r>
            <a:r>
              <a:rPr lang="de-DE" sz="3200" b="1" dirty="0">
                <a:solidFill>
                  <a:srgbClr val="F8C89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3200" b="1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8F9CEE30-B17E-440E-1F31-7BB750E3B594}"/>
              </a:ext>
            </a:extLst>
          </p:cNvPr>
          <p:cNvSpPr/>
          <p:nvPr/>
        </p:nvSpPr>
        <p:spPr>
          <a:xfrm>
            <a:off x="609602" y="1947499"/>
            <a:ext cx="3449052" cy="7539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900" b="1" dirty="0">
                <a:solidFill>
                  <a:srgbClr val="7F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Philosophie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A305FBA5-6022-126D-568E-5DE5199ECFA4}"/>
              </a:ext>
            </a:extLst>
          </p:cNvPr>
          <p:cNvSpPr/>
          <p:nvPr/>
        </p:nvSpPr>
        <p:spPr>
          <a:xfrm>
            <a:off x="609602" y="3520432"/>
            <a:ext cx="3449052" cy="7539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900" b="1" dirty="0">
                <a:solidFill>
                  <a:srgbClr val="7F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Ingenieurwesen</a:t>
            </a:r>
            <a:r>
              <a:rPr lang="de-DE" sz="3200" dirty="0">
                <a:effectLst/>
              </a:rPr>
              <a:t> </a:t>
            </a:r>
            <a:endParaRPr lang="de-DE" sz="2900" b="1" dirty="0">
              <a:solidFill>
                <a:srgbClr val="7F1E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453D9D2-D4DE-2D3C-1F2F-5233CA25159E}"/>
              </a:ext>
            </a:extLst>
          </p:cNvPr>
          <p:cNvSpPr/>
          <p:nvPr/>
        </p:nvSpPr>
        <p:spPr>
          <a:xfrm>
            <a:off x="609602" y="5093366"/>
            <a:ext cx="3449052" cy="7539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900" b="1" dirty="0">
                <a:solidFill>
                  <a:srgbClr val="7F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Medizin</a:t>
            </a:r>
            <a:r>
              <a:rPr lang="de-DE" sz="3200" dirty="0">
                <a:effectLst/>
              </a:rPr>
              <a:t> </a:t>
            </a:r>
            <a:endParaRPr lang="de-DE" sz="2900" b="1" dirty="0">
              <a:solidFill>
                <a:srgbClr val="7F1E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ACE3281-A8F6-C506-930F-938597E0F120}"/>
              </a:ext>
            </a:extLst>
          </p:cNvPr>
          <p:cNvSpPr txBox="1"/>
          <p:nvPr/>
        </p:nvSpPr>
        <p:spPr>
          <a:xfrm>
            <a:off x="786062" y="1239254"/>
            <a:ext cx="285549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9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BD7AB20D-CA04-9990-C1B5-DAF0E5AB8319}"/>
              </a:ext>
            </a:extLst>
          </p:cNvPr>
          <p:cNvSpPr/>
          <p:nvPr/>
        </p:nvSpPr>
        <p:spPr>
          <a:xfrm>
            <a:off x="8133348" y="1947499"/>
            <a:ext cx="3449052" cy="7539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900" b="1" dirty="0">
                <a:solidFill>
                  <a:srgbClr val="7F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Wirtschaft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6A2579F6-3069-E820-94D5-DEE3BE692CEE}"/>
              </a:ext>
            </a:extLst>
          </p:cNvPr>
          <p:cNvSpPr/>
          <p:nvPr/>
        </p:nvSpPr>
        <p:spPr>
          <a:xfrm>
            <a:off x="8133346" y="3520432"/>
            <a:ext cx="3449052" cy="7539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900" b="1" dirty="0">
                <a:solidFill>
                  <a:srgbClr val="7F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Biologie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AFC572A-E67C-B231-F8B8-EEEA30D01B0D}"/>
              </a:ext>
            </a:extLst>
          </p:cNvPr>
          <p:cNvSpPr/>
          <p:nvPr/>
        </p:nvSpPr>
        <p:spPr>
          <a:xfrm>
            <a:off x="8133346" y="5093366"/>
            <a:ext cx="3449052" cy="7539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900" b="1" dirty="0">
                <a:solidFill>
                  <a:srgbClr val="7F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Philosophie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ABFC2B1-7322-C499-35EF-1FC284D52A84}"/>
              </a:ext>
            </a:extLst>
          </p:cNvPr>
          <p:cNvSpPr txBox="1"/>
          <p:nvPr/>
        </p:nvSpPr>
        <p:spPr>
          <a:xfrm>
            <a:off x="9569173" y="1239253"/>
            <a:ext cx="57740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9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320870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924B30-30BF-F4FA-7416-56A319871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5336EBB-68C7-4423-964C-D04CB97F059D}"/>
              </a:ext>
            </a:extLst>
          </p:cNvPr>
          <p:cNvSpPr txBox="1"/>
          <p:nvPr/>
        </p:nvSpPr>
        <p:spPr>
          <a:xfrm>
            <a:off x="2213810" y="336885"/>
            <a:ext cx="7764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sind die beliebtesten Studienfächer </a:t>
            </a:r>
          </a:p>
          <a:p>
            <a:pPr algn="ctr"/>
            <a:r>
              <a:rPr lang="de-DE" sz="32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der Universität?</a:t>
            </a:r>
            <a:r>
              <a:rPr lang="de-DE" sz="3200" b="1" dirty="0">
                <a:solidFill>
                  <a:srgbClr val="F8C89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3200" b="1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695BAAB6-103E-9F54-AA67-4653AC7D0E88}"/>
              </a:ext>
            </a:extLst>
          </p:cNvPr>
          <p:cNvSpPr/>
          <p:nvPr/>
        </p:nvSpPr>
        <p:spPr>
          <a:xfrm>
            <a:off x="609602" y="3520432"/>
            <a:ext cx="3449052" cy="7539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900" b="1" dirty="0">
                <a:solidFill>
                  <a:srgbClr val="7F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Ingenieurwesen</a:t>
            </a:r>
            <a:r>
              <a:rPr lang="de-DE" sz="3200" dirty="0">
                <a:effectLst/>
              </a:rPr>
              <a:t> </a:t>
            </a:r>
            <a:endParaRPr lang="de-DE" sz="2900" b="1" dirty="0">
              <a:solidFill>
                <a:srgbClr val="7F1E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DC3E2AA-BC9E-FD90-55F4-C42BCD8BFF2B}"/>
              </a:ext>
            </a:extLst>
          </p:cNvPr>
          <p:cNvSpPr txBox="1"/>
          <p:nvPr/>
        </p:nvSpPr>
        <p:spPr>
          <a:xfrm>
            <a:off x="786062" y="1239254"/>
            <a:ext cx="285549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9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5F4B8A54-F727-AE21-FCCD-BC5BF5D423FE}"/>
              </a:ext>
            </a:extLst>
          </p:cNvPr>
          <p:cNvSpPr/>
          <p:nvPr/>
        </p:nvSpPr>
        <p:spPr>
          <a:xfrm>
            <a:off x="8133348" y="1947499"/>
            <a:ext cx="3449052" cy="7539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900" b="1" dirty="0">
                <a:solidFill>
                  <a:srgbClr val="7F1E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Wirtschaft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262F13-4718-EEE9-C4F4-0BB954327D0C}"/>
              </a:ext>
            </a:extLst>
          </p:cNvPr>
          <p:cNvSpPr txBox="1"/>
          <p:nvPr/>
        </p:nvSpPr>
        <p:spPr>
          <a:xfrm>
            <a:off x="9569173" y="1239253"/>
            <a:ext cx="57740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9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510C7B1-51C8-A8A4-6666-BAE7234DD2EE}"/>
              </a:ext>
            </a:extLst>
          </p:cNvPr>
          <p:cNvSpPr txBox="1"/>
          <p:nvPr/>
        </p:nvSpPr>
        <p:spPr>
          <a:xfrm>
            <a:off x="8133348" y="3112168"/>
            <a:ext cx="344905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Andere Kurse:</a:t>
            </a:r>
          </a:p>
          <a:p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Ingenieurwesen</a:t>
            </a:r>
          </a:p>
          <a:p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Medizin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73ACC6B-99E7-5BEF-5B17-31FD2BA4A211}"/>
              </a:ext>
            </a:extLst>
          </p:cNvPr>
          <p:cNvSpPr txBox="1"/>
          <p:nvPr/>
        </p:nvSpPr>
        <p:spPr>
          <a:xfrm>
            <a:off x="609602" y="4456889"/>
            <a:ext cx="3449051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Andere </a:t>
            </a:r>
            <a:r>
              <a:rPr lang="it-IT" sz="2900" dirty="0" err="1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Kurse</a:t>
            </a:r>
            <a:r>
              <a:rPr lang="it-IT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Sozialwissenschaften, Naturwissenschaften wie Physik, Biologie. </a:t>
            </a:r>
            <a:endParaRPr lang="it-IT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342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A1CF4C2-9757-7D84-3CC8-BCBADAFF8749}"/>
              </a:ext>
            </a:extLst>
          </p:cNvPr>
          <p:cNvSpPr txBox="1"/>
          <p:nvPr/>
        </p:nvSpPr>
        <p:spPr>
          <a:xfrm>
            <a:off x="3649579" y="433137"/>
            <a:ext cx="4892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NEBENJOBS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515F1ED-3015-2CF9-8CDB-CBFF2056CF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78" b="13188"/>
          <a:stretch>
            <a:fillRect/>
          </a:stretch>
        </p:blipFill>
        <p:spPr>
          <a:xfrm>
            <a:off x="-352926" y="2101516"/>
            <a:ext cx="5448968" cy="391427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A529A550-5C25-AFCF-D2BE-C1DAAAEC9B4B}"/>
              </a:ext>
            </a:extLst>
          </p:cNvPr>
          <p:cNvSpPr txBox="1"/>
          <p:nvPr/>
        </p:nvSpPr>
        <p:spPr>
          <a:xfrm>
            <a:off x="659390" y="1351964"/>
            <a:ext cx="342433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DEUTSCHLAND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AD67B28-1E9B-B77E-0DA0-F1FA8A8B7CE1}"/>
              </a:ext>
            </a:extLst>
          </p:cNvPr>
          <p:cNvSpPr txBox="1"/>
          <p:nvPr/>
        </p:nvSpPr>
        <p:spPr>
          <a:xfrm>
            <a:off x="8707133" y="1351964"/>
            <a:ext cx="210897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ITALIEN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068C4354-BB4A-ED35-92F6-9F554D22D9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340" b="11995"/>
          <a:stretch>
            <a:fillRect/>
          </a:stretch>
        </p:blipFill>
        <p:spPr>
          <a:xfrm>
            <a:off x="7095960" y="2248396"/>
            <a:ext cx="5331323" cy="3767394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D2059A5-262E-2354-2F00-3673588BA8A3}"/>
              </a:ext>
            </a:extLst>
          </p:cNvPr>
          <p:cNvSpPr txBox="1"/>
          <p:nvPr/>
        </p:nvSpPr>
        <p:spPr>
          <a:xfrm>
            <a:off x="3986464" y="2274838"/>
            <a:ext cx="421907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Viele Studenten arbeiten als</a:t>
            </a:r>
          </a:p>
          <a:p>
            <a:pPr algn="ctr"/>
            <a:r>
              <a:rPr lang="de-DE" sz="28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Kellner</a:t>
            </a:r>
          </a:p>
          <a:p>
            <a:pPr algn="ctr"/>
            <a:r>
              <a:rPr lang="de-DE" sz="28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Verkäufer</a:t>
            </a:r>
          </a:p>
          <a:p>
            <a:pPr algn="ctr"/>
            <a:r>
              <a:rPr lang="de-DE" sz="28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Babysitter </a:t>
            </a:r>
          </a:p>
          <a:p>
            <a:pPr algn="ctr"/>
            <a:r>
              <a:rPr lang="de-DE" sz="28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(vor allem in Italien)</a:t>
            </a:r>
          </a:p>
        </p:txBody>
      </p:sp>
    </p:spTree>
    <p:extLst>
      <p:ext uri="{BB962C8B-B14F-4D97-AF65-F5344CB8AC3E}">
        <p14:creationId xmlns:p14="http://schemas.microsoft.com/office/powerpoint/2010/main" val="932028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6E6945-9008-F507-26CC-57FD086A4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F03FF6D-8486-49CC-AD1B-0833F4C94C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69" b="11813"/>
          <a:stretch>
            <a:fillRect/>
          </a:stretch>
        </p:blipFill>
        <p:spPr>
          <a:xfrm>
            <a:off x="-1034717" y="285140"/>
            <a:ext cx="5670885" cy="628771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6A35F6-43EC-907D-DF38-869F6CB1E8F9}"/>
              </a:ext>
            </a:extLst>
          </p:cNvPr>
          <p:cNvSpPr txBox="1"/>
          <p:nvPr/>
        </p:nvSpPr>
        <p:spPr>
          <a:xfrm>
            <a:off x="3577389" y="285140"/>
            <a:ext cx="84862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3200" b="1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Vergleich der Arbeitsangebote und Arbeitsbedingungen für Studierende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B9F8B0F-B42A-5E4C-B1A1-5B5B2DDC6E8C}"/>
              </a:ext>
            </a:extLst>
          </p:cNvPr>
          <p:cNvSpPr txBox="1"/>
          <p:nvPr/>
        </p:nvSpPr>
        <p:spPr>
          <a:xfrm>
            <a:off x="3444714" y="2220975"/>
            <a:ext cx="368968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Werkstudent 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gut bezahlte Jobs</a:t>
            </a: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Stunden pro Woche</a:t>
            </a: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einer Firma arbeiten</a:t>
            </a:r>
            <a:endParaRPr lang="it-IT" dirty="0"/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A7A3E83-2000-6112-9E32-D028FD19738F}"/>
              </a:ext>
            </a:extLst>
          </p:cNvPr>
          <p:cNvSpPr txBox="1"/>
          <p:nvPr/>
        </p:nvSpPr>
        <p:spPr>
          <a:xfrm>
            <a:off x="3577389" y="1522362"/>
            <a:ext cx="342433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DEUTSCHLAND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B9EB446-F80A-CE34-B5A9-754C08B76977}"/>
              </a:ext>
            </a:extLst>
          </p:cNvPr>
          <p:cNvSpPr txBox="1"/>
          <p:nvPr/>
        </p:nvSpPr>
        <p:spPr>
          <a:xfrm>
            <a:off x="8883596" y="1522362"/>
            <a:ext cx="210897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ITALIEN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354862C-8DB8-BEF8-92F5-85027DECFFF8}"/>
              </a:ext>
            </a:extLst>
          </p:cNvPr>
          <p:cNvSpPr txBox="1"/>
          <p:nvPr/>
        </p:nvSpPr>
        <p:spPr>
          <a:xfrm>
            <a:off x="8614609" y="2267142"/>
            <a:ext cx="264694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Praktikant (oft nicht bezahlt)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schlecht  bezahlte Jobs</a:t>
            </a:r>
          </a:p>
          <a:p>
            <a:pPr algn="ctr"/>
            <a:endParaRPr lang="de-DE" sz="29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Stunden</a:t>
            </a:r>
          </a:p>
          <a:p>
            <a:pPr algn="ctr"/>
            <a:r>
              <a:rPr lang="de-DE" sz="29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Praktikum </a:t>
            </a:r>
          </a:p>
        </p:txBody>
      </p:sp>
    </p:spTree>
    <p:extLst>
      <p:ext uri="{BB962C8B-B14F-4D97-AF65-F5344CB8AC3E}">
        <p14:creationId xmlns:p14="http://schemas.microsoft.com/office/powerpoint/2010/main" val="891690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49E4396-F308-8745-E072-7EE4A8AF38E4}"/>
              </a:ext>
            </a:extLst>
          </p:cNvPr>
          <p:cNvSpPr txBox="1"/>
          <p:nvPr/>
        </p:nvSpPr>
        <p:spPr>
          <a:xfrm>
            <a:off x="3517392" y="390144"/>
            <a:ext cx="5157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>
                <a:solidFill>
                  <a:srgbClr val="F8C890"/>
                </a:solidFill>
                <a:latin typeface="Times New Roman" panose="02020603050405020304" pitchFamily="18" charset="0"/>
                <a:ea typeface="Marykate"/>
                <a:cs typeface="Times New Roman" panose="02020603050405020304" pitchFamily="18" charset="0"/>
                <a:sym typeface="Marykate"/>
              </a:rPr>
              <a:t>Persönliche Erfahrungen</a:t>
            </a:r>
            <a:endParaRPr lang="de-DE" sz="3200" dirty="0">
              <a:solidFill>
                <a:srgbClr val="F8C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D4DBFB6-4196-E283-CB8F-792BA6CBA5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89"/>
          <a:stretch>
            <a:fillRect/>
          </a:stretch>
        </p:blipFill>
        <p:spPr>
          <a:xfrm rot="5400000" flipV="1">
            <a:off x="66523" y="1645813"/>
            <a:ext cx="3974595" cy="285629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BACB029-CA1F-E376-8356-44A77DC0E2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16" b="14489"/>
          <a:stretch>
            <a:fillRect/>
          </a:stretch>
        </p:blipFill>
        <p:spPr>
          <a:xfrm>
            <a:off x="4811597" y="1033405"/>
            <a:ext cx="2645083" cy="408111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F400D4AB-0A98-9085-7562-E07C8F381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1597" y="5393708"/>
            <a:ext cx="264508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500" b="0" i="0" u="none" strike="noStrike" cap="none" normalizeH="0" baseline="0" dirty="0">
                <a:ln>
                  <a:noFill/>
                </a:ln>
                <a:solidFill>
                  <a:srgbClr val="F8C89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Die Arbeit als </a:t>
            </a:r>
            <a:r>
              <a:rPr lang="de-DE" sz="25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de-DE" sz="2500" b="0" i="0" u="none" strike="noStrike" cap="none" normalizeH="0" baseline="0" dirty="0">
                <a:ln>
                  <a:noFill/>
                </a:ln>
                <a:solidFill>
                  <a:srgbClr val="F8C89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ellner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F4C2259-CA89-90C0-322C-BCE74C15D6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978" t="26296" r="5688"/>
          <a:stretch>
            <a:fillRect/>
          </a:stretch>
        </p:blipFill>
        <p:spPr>
          <a:xfrm rot="5400000">
            <a:off x="8078415" y="1464582"/>
            <a:ext cx="3977575" cy="299824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2BB8EDD-BA53-CBBC-09FB-E2A913A20099}"/>
              </a:ext>
            </a:extLst>
          </p:cNvPr>
          <p:cNvSpPr txBox="1"/>
          <p:nvPr/>
        </p:nvSpPr>
        <p:spPr>
          <a:xfrm>
            <a:off x="8540154" y="5419144"/>
            <a:ext cx="30540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 Arbeit mit Kindern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38C55C9-D448-1EB6-078D-A6B2CC2B3FCB}"/>
              </a:ext>
            </a:extLst>
          </p:cNvPr>
          <p:cNvSpPr txBox="1"/>
          <p:nvPr/>
        </p:nvSpPr>
        <p:spPr>
          <a:xfrm>
            <a:off x="597750" y="5473808"/>
            <a:ext cx="27637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 Arbeit in einer Eisdiele</a:t>
            </a:r>
          </a:p>
        </p:txBody>
      </p:sp>
    </p:spTree>
    <p:extLst>
      <p:ext uri="{BB962C8B-B14F-4D97-AF65-F5344CB8AC3E}">
        <p14:creationId xmlns:p14="http://schemas.microsoft.com/office/powerpoint/2010/main" val="388378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18D43A4-8139-3DB6-AF39-EE2E94526850}"/>
              </a:ext>
            </a:extLst>
          </p:cNvPr>
          <p:cNvSpPr txBox="1"/>
          <p:nvPr/>
        </p:nvSpPr>
        <p:spPr>
          <a:xfrm>
            <a:off x="576775" y="1364566"/>
            <a:ext cx="8037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algn="ctr"/>
            <a:r>
              <a:rPr lang="de-DE" sz="40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Vielen Dank für euer Interesse.</a:t>
            </a:r>
          </a:p>
          <a:p>
            <a:pPr algn="ctr"/>
            <a:r>
              <a:rPr lang="de-DE" sz="4000" dirty="0">
                <a:solidFill>
                  <a:srgbClr val="F8C8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Habt ihr noch Fragen?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9D3BDDB-8372-A390-BD67-A550F73CA842}"/>
              </a:ext>
            </a:extLst>
          </p:cNvPr>
          <p:cNvSpPr txBox="1"/>
          <p:nvPr/>
        </p:nvSpPr>
        <p:spPr>
          <a:xfrm>
            <a:off x="158496" y="5223653"/>
            <a:ext cx="11289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rgbClr val="F8C890"/>
                </a:solidFill>
              </a:rPr>
              <a:t>Fonti/ </a:t>
            </a:r>
            <a:r>
              <a:rPr lang="it-IT" sz="1200" dirty="0" err="1">
                <a:solidFill>
                  <a:srgbClr val="F8C890"/>
                </a:solidFill>
              </a:rPr>
              <a:t>Quellen</a:t>
            </a:r>
            <a:endParaRPr lang="it-IT" sz="1200" dirty="0">
              <a:solidFill>
                <a:srgbClr val="F8C890"/>
              </a:solidFill>
            </a:endParaRPr>
          </a:p>
          <a:p>
            <a:r>
              <a:rPr lang="it-IT" sz="1200" u="sng" dirty="0">
                <a:solidFill>
                  <a:srgbClr val="F8C89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https://ustat.mur.gov.it/dati/didattica/italia/atenei</a:t>
            </a:r>
            <a:endParaRPr lang="it-IT" sz="1200" dirty="0">
              <a:solidFill>
                <a:srgbClr val="F8C890"/>
              </a:solidFill>
            </a:endParaRPr>
          </a:p>
          <a:p>
            <a:r>
              <a:rPr lang="it-IT" sz="1200" u="sng" dirty="0">
                <a:solidFill>
                  <a:srgbClr val="F8C89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https://berlinomagazine.com/2019-in-germania-non-ci-sono-mai-stati-tanti-studenti-come-ora/#:~:text=Secondo%20quanto%20ci%20dicono%20le,più%20rispetto%20allo%20scorso%20anno</a:t>
            </a:r>
            <a:r>
              <a:rPr lang="it-IT" sz="1200" dirty="0">
                <a:solidFill>
                  <a:srgbClr val="F8C890"/>
                </a:solidFill>
              </a:rPr>
              <a:t>.</a:t>
            </a:r>
          </a:p>
          <a:p>
            <a:r>
              <a:rPr lang="it-IT" sz="1200" u="sng" dirty="0">
                <a:solidFill>
                  <a:srgbClr val="F8C89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https://www.daad.it/it/studiare-e-fare-ricerca-in-germania/otto-passi-verso-la-germania/il-sistema-universitario-tedesco/</a:t>
            </a:r>
            <a:r>
              <a:rPr lang="it-IT" sz="1200" dirty="0">
                <a:solidFill>
                  <a:srgbClr val="F8C890"/>
                </a:solidFill>
              </a:rPr>
              <a:t> </a:t>
            </a:r>
          </a:p>
          <a:p>
            <a:r>
              <a:rPr lang="it-IT" sz="1200" u="sng" dirty="0">
                <a:solidFill>
                  <a:srgbClr val="F8C89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https://www.ansa.it/sito/notizie/topnews/2026/01/24/in-europa-uno-studente-su-4-lavora.-italia-tra-gli-ultimi_7a3bf7f0-e262-4a84-90ff-322590ae37c6.html</a:t>
            </a:r>
            <a:endParaRPr lang="it-IT" sz="1200" dirty="0">
              <a:solidFill>
                <a:srgbClr val="F8C89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098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1905</TotalTime>
  <Words>303</Words>
  <Application>Microsoft Office PowerPoint</Application>
  <PresentationFormat>Widescreen</PresentationFormat>
  <Paragraphs>98</Paragraphs>
  <Slides>10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Font di sistema regolare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Lorenzo Chiera - lorenzo.chiera@studio.unibo.it</dc:creator>
  <cp:lastModifiedBy>evelyn wellding</cp:lastModifiedBy>
  <cp:revision>20</cp:revision>
  <dcterms:created xsi:type="dcterms:W3CDTF">2026-04-21T16:01:11Z</dcterms:created>
  <dcterms:modified xsi:type="dcterms:W3CDTF">2026-04-30T03:52:33Z</dcterms:modified>
</cp:coreProperties>
</file>