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78" r:id="rId4"/>
    <p:sldId id="276" r:id="rId5"/>
    <p:sldId id="275" r:id="rId6"/>
    <p:sldId id="260" r:id="rId7"/>
    <p:sldId id="264" r:id="rId8"/>
    <p:sldId id="277" r:id="rId9"/>
    <p:sldId id="263" r:id="rId10"/>
    <p:sldId id="281" r:id="rId11"/>
    <p:sldId id="266" r:id="rId12"/>
    <p:sldId id="267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0FB63-D29E-4118-8800-141FB06F2EA4}" type="datetimeFigureOut">
              <a:rPr lang="it-IT" smtClean="0"/>
              <a:pPr/>
              <a:t>31/07/2026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B80AF-4EDB-4AAA-9F40-D3010AFAE91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B80AF-4EDB-4AAA-9F40-D3010AFAE91D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EC29-B4C8-4A4F-84AF-8E6D418CB9C6}" type="datetimeFigureOut">
              <a:rPr lang="it-IT" smtClean="0"/>
              <a:pPr/>
              <a:t>31/07/2026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6E9E-A477-485E-8BA4-3567817FE28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EC29-B4C8-4A4F-84AF-8E6D418CB9C6}" type="datetimeFigureOut">
              <a:rPr lang="it-IT" smtClean="0"/>
              <a:pPr/>
              <a:t>31/07/2026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6E9E-A477-485E-8BA4-3567817FE28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EC29-B4C8-4A4F-84AF-8E6D418CB9C6}" type="datetimeFigureOut">
              <a:rPr lang="it-IT" smtClean="0"/>
              <a:pPr/>
              <a:t>31/07/2026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6E9E-A477-485E-8BA4-3567817FE28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EC29-B4C8-4A4F-84AF-8E6D418CB9C6}" type="datetimeFigureOut">
              <a:rPr lang="it-IT" smtClean="0"/>
              <a:pPr/>
              <a:t>31/07/2026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6E9E-A477-485E-8BA4-3567817FE28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EC29-B4C8-4A4F-84AF-8E6D418CB9C6}" type="datetimeFigureOut">
              <a:rPr lang="it-IT" smtClean="0"/>
              <a:pPr/>
              <a:t>31/07/2026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6E9E-A477-485E-8BA4-3567817FE28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EC29-B4C8-4A4F-84AF-8E6D418CB9C6}" type="datetimeFigureOut">
              <a:rPr lang="it-IT" smtClean="0"/>
              <a:pPr/>
              <a:t>31/07/2026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6E9E-A477-485E-8BA4-3567817FE28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EC29-B4C8-4A4F-84AF-8E6D418CB9C6}" type="datetimeFigureOut">
              <a:rPr lang="it-IT" smtClean="0"/>
              <a:pPr/>
              <a:t>31/07/2026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6E9E-A477-485E-8BA4-3567817FE28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EC29-B4C8-4A4F-84AF-8E6D418CB9C6}" type="datetimeFigureOut">
              <a:rPr lang="it-IT" smtClean="0"/>
              <a:pPr/>
              <a:t>31/07/2026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6E9E-A477-485E-8BA4-3567817FE28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EC29-B4C8-4A4F-84AF-8E6D418CB9C6}" type="datetimeFigureOut">
              <a:rPr lang="it-IT" smtClean="0"/>
              <a:pPr/>
              <a:t>31/07/2026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6E9E-A477-485E-8BA4-3567817FE28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EC29-B4C8-4A4F-84AF-8E6D418CB9C6}" type="datetimeFigureOut">
              <a:rPr lang="it-IT" smtClean="0"/>
              <a:pPr/>
              <a:t>31/07/2026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6E9E-A477-485E-8BA4-3567817FE28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BEC29-B4C8-4A4F-84AF-8E6D418CB9C6}" type="datetimeFigureOut">
              <a:rPr lang="it-IT" smtClean="0"/>
              <a:pPr/>
              <a:t>31/07/2026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6E9E-A477-485E-8BA4-3567817FE28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BEC29-B4C8-4A4F-84AF-8E6D418CB9C6}" type="datetimeFigureOut">
              <a:rPr lang="it-IT" smtClean="0"/>
              <a:pPr/>
              <a:t>31/07/2026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E6E9E-A477-485E-8BA4-3567817FE287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Parteien in Deutschland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it-IT" dirty="0"/>
          </a:p>
        </p:txBody>
      </p:sp>
      <p:pic>
        <p:nvPicPr>
          <p:cNvPr id="11266" name="Picture 2" descr="Vettoriale Stock Deutschland Flagge Fahne Icon Button Germany | Adobe Sto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6" y="-3497262"/>
            <a:ext cx="556084" cy="425404"/>
          </a:xfrm>
          <a:prstGeom prst="rect">
            <a:avLst/>
          </a:prstGeom>
          <a:noFill/>
        </p:spPr>
      </p:pic>
      <p:pic>
        <p:nvPicPr>
          <p:cNvPr id="7" name="Picture 4" descr="Vettoriale Stock Deutschland Flagge Fahne Icon Button Germany | Adobe Sto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6709" y="571480"/>
            <a:ext cx="1027213" cy="785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BDA54EC-DA14-35BF-D47B-15BB81FB7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Opposition  </a:t>
            </a:r>
            <a:br>
              <a:rPr lang="de-DE" dirty="0"/>
            </a:br>
            <a:r>
              <a:rPr lang="de-DE" dirty="0">
                <a:solidFill>
                  <a:srgbClr val="00B050"/>
                </a:solidFill>
              </a:rPr>
              <a:t>Bündnis 90/Die Grünen</a:t>
            </a:r>
            <a:endParaRPr lang="it-IT" dirty="0">
              <a:solidFill>
                <a:srgbClr val="00B050"/>
              </a:solidFill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D85F7D47-A2C8-2E18-CD9D-A48F3D988FF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43881"/>
            <a:ext cx="4038600" cy="4038600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ACCAE8D8-E0EA-2C77-A889-09E018A5F5F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Franziska Brantner und Felix </a:t>
            </a:r>
            <a:r>
              <a:rPr kumimoji="0" 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Banaszak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neue Parteivorsitzende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Umwelt-, Natur- und Klimaschutz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Ökologische Modernisierung der Wirtschaft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Soziale Gerechtigkeit (Steuerentlastungen)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Solidarische Flüchtlingspolitik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973815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Die Opposition</a:t>
            </a:r>
            <a:r>
              <a:rPr lang="de-DE" sz="3600" dirty="0"/>
              <a:t/>
            </a:r>
            <a:br>
              <a:rPr lang="de-DE" sz="3600" dirty="0"/>
            </a:br>
            <a:r>
              <a:rPr lang="de-DE" sz="3200" b="1" dirty="0">
                <a:solidFill>
                  <a:srgbClr val="FF0000"/>
                </a:solidFill>
              </a:rPr>
              <a:t>Die Linke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DE" dirty="0"/>
              <a:t>Ines Schwerdtner und Luigi </a:t>
            </a:r>
            <a:r>
              <a:rPr lang="de-DE" dirty="0" err="1"/>
              <a:t>Pantisano</a:t>
            </a:r>
            <a:r>
              <a:rPr lang="de-DE" dirty="0"/>
              <a:t>: neue Parteivorsitzende</a:t>
            </a:r>
          </a:p>
          <a:p>
            <a:r>
              <a:rPr lang="de-DE" dirty="0"/>
              <a:t>Demokratischer Sozialismus</a:t>
            </a:r>
          </a:p>
          <a:p>
            <a:r>
              <a:rPr lang="de-DE" dirty="0"/>
              <a:t>Anti-Militarismus</a:t>
            </a:r>
          </a:p>
          <a:p>
            <a:r>
              <a:rPr lang="de-DE" dirty="0"/>
              <a:t>Soziale Gerechtigkeit = Bezahlbare Mieten und Lebensmittel</a:t>
            </a:r>
          </a:p>
          <a:p>
            <a:r>
              <a:rPr lang="de-DE" dirty="0"/>
              <a:t>Anti-Privatisierung von Betrieben/ demokratische Kontrolle durch Arbeitnehmer</a:t>
            </a: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C45E592E-4C76-04B6-F77B-606A1784935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8973" y="1597872"/>
            <a:ext cx="3116963" cy="4675445"/>
          </a:xfrm>
          <a:prstGeom prst="rect">
            <a:avLst/>
          </a:prstGeom>
        </p:spPr>
      </p:pic>
      <p:sp>
        <p:nvSpPr>
          <p:cNvPr id="7" name="Segnaposto contenuto 6">
            <a:extLst>
              <a:ext uri="{FF2B5EF4-FFF2-40B4-BE49-F238E27FC236}">
                <a16:creationId xmlns:a16="http://schemas.microsoft.com/office/drawing/2014/main" xmlns="" id="{9CA4DBDE-0806-0092-22A7-D3A417D5A5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584" y="1600200"/>
            <a:ext cx="3168352" cy="4525963"/>
          </a:xfrm>
        </p:spPr>
        <p:txBody>
          <a:bodyPr>
            <a:normAutofit fontScale="85000" lnSpcReduction="10000"/>
          </a:bodyPr>
          <a:lstStyle/>
          <a:p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>
                <a:solidFill>
                  <a:srgbClr val="FFC000"/>
                </a:solidFill>
              </a:rPr>
              <a:t>Bündnis Sahra Wagenknecht – Vernunft und Gerechtigkeit (BSW)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04048" y="1600200"/>
            <a:ext cx="3682752" cy="4525963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Amira Mohamed Ali und Fabio di Masi: Parteivorsitzende</a:t>
            </a:r>
          </a:p>
          <a:p>
            <a:r>
              <a:rPr lang="de-DE" dirty="0"/>
              <a:t>Partei seit Januar 2024 (mit SPD in Brandenburg)</a:t>
            </a:r>
          </a:p>
          <a:p>
            <a:r>
              <a:rPr lang="de-DE" dirty="0"/>
              <a:t>Bürokratieabbau</a:t>
            </a:r>
          </a:p>
          <a:p>
            <a:r>
              <a:rPr lang="de-DE" dirty="0"/>
              <a:t>Soziale Gerechtigkeit</a:t>
            </a:r>
          </a:p>
          <a:p>
            <a:r>
              <a:rPr lang="de-DE" dirty="0"/>
              <a:t>Wandel der Energiepolitik</a:t>
            </a:r>
          </a:p>
          <a:p>
            <a:r>
              <a:rPr lang="de-DE" dirty="0"/>
              <a:t>Pro - Russland</a:t>
            </a:r>
          </a:p>
          <a:p>
            <a:pPr>
              <a:buNone/>
            </a:pPr>
            <a:endParaRPr lang="de-DE" dirty="0"/>
          </a:p>
          <a:p>
            <a:endParaRPr lang="it-IT" dirty="0"/>
          </a:p>
        </p:txBody>
      </p:sp>
      <p:pic>
        <p:nvPicPr>
          <p:cNvPr id="12" name="Segnaposto contenuto 11">
            <a:extLst>
              <a:ext uri="{FF2B5EF4-FFF2-40B4-BE49-F238E27FC236}">
                <a16:creationId xmlns:a16="http://schemas.microsoft.com/office/drawing/2014/main" xmlns="" id="{9950D6A3-245A-2990-3381-79AAB665A6C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00808"/>
            <a:ext cx="4474840" cy="36724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296974"/>
          </a:xfrm>
        </p:spPr>
        <p:txBody>
          <a:bodyPr>
            <a:normAutofit fontScale="90000"/>
          </a:bodyPr>
          <a:lstStyle/>
          <a:p>
            <a:r>
              <a:rPr lang="de-DE" dirty="0"/>
              <a:t>Retrospektive- Deutschland 1945 194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None/>
            </a:pPr>
            <a:endParaRPr lang="de-DE" sz="1700" b="1" dirty="0">
              <a:solidFill>
                <a:prstClr val="black"/>
              </a:solidFill>
            </a:endParaRPr>
          </a:p>
          <a:p>
            <a:pPr lvl="1">
              <a:buFontTx/>
              <a:buChar char="-"/>
            </a:pPr>
            <a:endParaRPr lang="it-IT" dirty="0"/>
          </a:p>
          <a:p>
            <a:endParaRPr lang="it-IT" dirty="0"/>
          </a:p>
        </p:txBody>
      </p:sp>
      <p:pic>
        <p:nvPicPr>
          <p:cNvPr id="4" name="Picture 4" descr="Vettoriale Stock Deutschland Flagge Fahne Icon Button Germany | Adobe Sto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500042"/>
            <a:ext cx="1027213" cy="785818"/>
          </a:xfrm>
          <a:prstGeom prst="rect">
            <a:avLst/>
          </a:prstGeom>
          <a:noFill/>
        </p:spPr>
      </p:pic>
      <p:pic>
        <p:nvPicPr>
          <p:cNvPr id="5" name="Immagine 4" descr="Bildergebnis für reichstag 1945 inn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7422" y="1142984"/>
            <a:ext cx="3571900" cy="228601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tangolo 5"/>
          <p:cNvSpPr/>
          <p:nvPr/>
        </p:nvSpPr>
        <p:spPr>
          <a:xfrm>
            <a:off x="1500166" y="3429000"/>
            <a:ext cx="5929354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/>
              <a:t> Neue Konstitution:      Schutz/Protektion vor Diktatur</a:t>
            </a:r>
            <a:endParaRPr lang="de-DE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dirty="0"/>
              <a:t>2 Parlamentskammern:  </a:t>
            </a:r>
            <a:r>
              <a:rPr lang="de-DE" dirty="0">
                <a:solidFill>
                  <a:srgbClr val="FF0000"/>
                </a:solidFill>
              </a:rPr>
              <a:t>Bundestag</a:t>
            </a:r>
            <a:r>
              <a:rPr lang="de-DE" dirty="0"/>
              <a:t> und </a:t>
            </a:r>
            <a:r>
              <a:rPr lang="de-DE" dirty="0">
                <a:solidFill>
                  <a:srgbClr val="00B050"/>
                </a:solidFill>
              </a:rPr>
              <a:t>Bundesrat</a:t>
            </a:r>
            <a:r>
              <a:rPr lang="de-DE" dirty="0"/>
              <a:t> </a:t>
            </a:r>
            <a:r>
              <a:rPr lang="de-DE" dirty="0">
                <a:solidFill>
                  <a:srgbClr val="FF0000"/>
                </a:solidFill>
              </a:rPr>
              <a:t>Bundestag:</a:t>
            </a:r>
            <a:r>
              <a:rPr lang="de-DE" dirty="0"/>
              <a:t> Nationales Parlament 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rgbClr val="00B050"/>
                </a:solidFill>
              </a:rPr>
              <a:t>      Bundesrat:</a:t>
            </a:r>
            <a:r>
              <a:rPr lang="de-DE" dirty="0"/>
              <a:t> 2. Parlamentskammer mit</a:t>
            </a:r>
          </a:p>
          <a:p>
            <a:pPr>
              <a:lnSpc>
                <a:spcPct val="150000"/>
              </a:lnSpc>
            </a:pPr>
            <a:r>
              <a:rPr lang="de-DE" dirty="0"/>
              <a:t>      Repräsentanten der 16 Länder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Bundespräsident:  </a:t>
            </a:r>
            <a:r>
              <a:rPr lang="de-DE" dirty="0"/>
              <a:t>repräsentative Aufgaben.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de-DE" b="1" dirty="0">
                <a:solidFill>
                  <a:srgbClr val="FF0000"/>
                </a:solidFill>
              </a:rPr>
              <a:t>5-Prozent-Hürde/la </a:t>
            </a:r>
            <a:r>
              <a:rPr lang="de-DE" b="1" dirty="0" err="1">
                <a:solidFill>
                  <a:srgbClr val="FF0000"/>
                </a:solidFill>
              </a:rPr>
              <a:t>soglia</a:t>
            </a:r>
            <a:r>
              <a:rPr lang="de-DE" b="1" dirty="0">
                <a:solidFill>
                  <a:srgbClr val="FF0000"/>
                </a:solidFill>
              </a:rPr>
              <a:t> di 5%</a:t>
            </a:r>
            <a:r>
              <a:rPr lang="de-DE" b="1" dirty="0"/>
              <a:t>: Garantie für Regierungsfähigkeit.</a:t>
            </a:r>
            <a:endParaRPr lang="it-IT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5 Prozent-Hürde (</a:t>
            </a:r>
            <a:r>
              <a:rPr lang="de-DE" dirty="0" err="1"/>
              <a:t>soglia</a:t>
            </a:r>
            <a:r>
              <a:rPr lang="de-DE" dirty="0"/>
              <a:t> del 5 %)</a:t>
            </a:r>
            <a:endParaRPr lang="it-IT" dirty="0"/>
          </a:p>
        </p:txBody>
      </p:sp>
      <p:pic>
        <p:nvPicPr>
          <p:cNvPr id="4" name="Segnaposto contenuto 3" descr="Bildergebnis für 5 prozent hürde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0810" y="1600200"/>
            <a:ext cx="8062379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Vettoriale Stock Deutschland Flagge Fahne Icon Button Germany | Adobe Sto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8214" y="714356"/>
            <a:ext cx="571504" cy="437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Sitzverteilung 21.Bundestag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de-DE" b="1" dirty="0"/>
              <a:t>-	CDU/CSU	208 Sitze</a:t>
            </a:r>
          </a:p>
          <a:p>
            <a:pPr>
              <a:buNone/>
            </a:pPr>
            <a:r>
              <a:rPr lang="de-DE" b="1" dirty="0">
                <a:solidFill>
                  <a:srgbClr val="0070C0"/>
                </a:solidFill>
              </a:rPr>
              <a:t>-	AFD		152 Sitze</a:t>
            </a:r>
          </a:p>
          <a:p>
            <a:pPr>
              <a:buFontTx/>
              <a:buChar char="-"/>
            </a:pPr>
            <a:r>
              <a:rPr lang="de-DE" b="1" dirty="0">
                <a:solidFill>
                  <a:srgbClr val="FFC000"/>
                </a:solidFill>
              </a:rPr>
              <a:t>SPD		120 Sitze</a:t>
            </a:r>
          </a:p>
          <a:p>
            <a:pPr>
              <a:buFontTx/>
              <a:buChar char="-"/>
            </a:pPr>
            <a:r>
              <a:rPr lang="de-DE" b="1" dirty="0">
                <a:solidFill>
                  <a:srgbClr val="00B050"/>
                </a:solidFill>
              </a:rPr>
              <a:t>Die Grünen	   85 Sitze</a:t>
            </a:r>
          </a:p>
          <a:p>
            <a:pPr>
              <a:buFontTx/>
              <a:buChar char="-"/>
            </a:pPr>
            <a:r>
              <a:rPr lang="de-DE" b="1" dirty="0">
                <a:solidFill>
                  <a:srgbClr val="FF0000"/>
                </a:solidFill>
              </a:rPr>
              <a:t>Die Linke	   64 Sitze</a:t>
            </a:r>
          </a:p>
          <a:p>
            <a:pPr>
              <a:buNone/>
            </a:pPr>
            <a:endParaRPr lang="de-DE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de-DE" sz="2800" b="1" dirty="0">
                <a:solidFill>
                  <a:srgbClr val="7030A0"/>
                </a:solidFill>
              </a:rPr>
              <a:t>-	SSW  1 Sitz (Partei der dänischen Minorität)</a:t>
            </a:r>
          </a:p>
          <a:p>
            <a:pPr>
              <a:buNone/>
            </a:pPr>
            <a:r>
              <a:rPr lang="de-DE" b="1" dirty="0">
                <a:solidFill>
                  <a:srgbClr val="0070C0"/>
                </a:solidFill>
              </a:rPr>
              <a:t>		</a:t>
            </a:r>
            <a:endParaRPr lang="it-IT" b="1" dirty="0">
              <a:solidFill>
                <a:srgbClr val="0070C0"/>
              </a:solidFill>
            </a:endParaRPr>
          </a:p>
        </p:txBody>
      </p:sp>
      <p:pic>
        <p:nvPicPr>
          <p:cNvPr id="4" name="Picture 4" descr="Vettoriale Stock Deutschland Flagge Fahne Icon Button Germany | Adobe Sto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8148" y="642918"/>
            <a:ext cx="840446" cy="642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So haben die Wahlkreise 2025 gestimmt</a:t>
            </a:r>
            <a:endParaRPr lang="it-IT" dirty="0"/>
          </a:p>
        </p:txBody>
      </p:sp>
      <p:pic>
        <p:nvPicPr>
          <p:cNvPr id="4" name="Picture 4" descr="Vettoriale Stock Deutschland Flagge Fahne Icon Button Germany | Adobe Sto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00" y="1000108"/>
            <a:ext cx="571504" cy="437201"/>
          </a:xfrm>
          <a:prstGeom prst="rect">
            <a:avLst/>
          </a:prstGeom>
          <a:noFill/>
        </p:spPr>
      </p:pic>
      <p:pic>
        <p:nvPicPr>
          <p:cNvPr id="5" name="Segnaposto contenuto 3" descr="Foto vom Bundestag, davor eine Wahlkreis-Karte von Deutschland und die Flagge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571612"/>
            <a:ext cx="8501122" cy="5000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4000" b="1" dirty="0">
                <a:solidFill>
                  <a:srgbClr val="002060"/>
                </a:solidFill>
              </a:rPr>
              <a:t>Die Regierungskoalition</a:t>
            </a:r>
            <a:r>
              <a:rPr lang="de-DE" dirty="0"/>
              <a:t/>
            </a:r>
            <a:br>
              <a:rPr lang="de-DE" dirty="0"/>
            </a:br>
            <a:r>
              <a:rPr lang="de-DE" sz="3600" b="1" dirty="0"/>
              <a:t>CDU</a:t>
            </a:r>
            <a:r>
              <a:rPr lang="de-DE" sz="3600" b="1" dirty="0">
                <a:solidFill>
                  <a:srgbClr val="FF0000"/>
                </a:solidFill>
              </a:rPr>
              <a:t> </a:t>
            </a:r>
            <a:r>
              <a:rPr lang="de-DE" b="1" dirty="0">
                <a:solidFill>
                  <a:srgbClr val="FF0000"/>
                </a:solidFill>
              </a:rPr>
              <a:t/>
            </a:r>
            <a:br>
              <a:rPr lang="de-DE" b="1" dirty="0">
                <a:solidFill>
                  <a:srgbClr val="FF0000"/>
                </a:solidFill>
              </a:rPr>
            </a:br>
            <a:r>
              <a:rPr lang="de-DE" sz="27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Christlich-Demokratische Partei Deutschlands</a:t>
            </a:r>
            <a:endParaRPr lang="it-IT" sz="2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b="1" dirty="0">
                <a:solidFill>
                  <a:srgbClr val="002060"/>
                </a:solidFill>
              </a:rPr>
              <a:t>Friedrich Merz: </a:t>
            </a:r>
          </a:p>
          <a:p>
            <a:pPr>
              <a:buNone/>
            </a:pPr>
            <a:r>
              <a:rPr lang="de-DE" b="1" dirty="0">
                <a:solidFill>
                  <a:srgbClr val="002060"/>
                </a:solidFill>
              </a:rPr>
              <a:t>      Bundeskanzler</a:t>
            </a:r>
          </a:p>
          <a:p>
            <a:r>
              <a:rPr lang="de-DE" dirty="0"/>
              <a:t>Wirtschafts-und Sozialpolitik – unternehmerfreundlich</a:t>
            </a:r>
          </a:p>
          <a:p>
            <a:r>
              <a:rPr lang="de-DE" dirty="0"/>
              <a:t>Schutz der „traditionellen Familie“</a:t>
            </a:r>
          </a:p>
          <a:p>
            <a:r>
              <a:rPr lang="de-DE" dirty="0"/>
              <a:t>Sicherheitspolitik und Datenschutz </a:t>
            </a:r>
          </a:p>
          <a:p>
            <a:r>
              <a:rPr lang="de-DE" dirty="0"/>
              <a:t>Kontrollierte Einwanderungspolitik</a:t>
            </a:r>
          </a:p>
          <a:p>
            <a:r>
              <a:rPr lang="de-DE" dirty="0"/>
              <a:t>Hohe Investitionen in Rüstung/Militarisierung</a:t>
            </a:r>
          </a:p>
          <a:p>
            <a:endParaRPr lang="it-IT" dirty="0"/>
          </a:p>
        </p:txBody>
      </p:sp>
      <p:pic>
        <p:nvPicPr>
          <p:cNvPr id="6" name="Segnaposto contenuto 5" descr="Deutscher Bundestag - Friedrich Merz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600994"/>
            <a:ext cx="30099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Vettoriale Stock Deutschland Flagge Fahne Icon Button Germany | Adobe Stoc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285728"/>
            <a:ext cx="840446" cy="642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4000" b="1" dirty="0">
                <a:solidFill>
                  <a:srgbClr val="002060"/>
                </a:solidFill>
              </a:rPr>
              <a:t>   Die Regierungskoalition </a:t>
            </a:r>
            <a:r>
              <a:rPr lang="de-DE" dirty="0"/>
              <a:t/>
            </a:r>
            <a:br>
              <a:rPr lang="de-DE" dirty="0"/>
            </a:br>
            <a:r>
              <a:rPr lang="de-DE" sz="3600" b="1" dirty="0">
                <a:solidFill>
                  <a:srgbClr val="00B0F0"/>
                </a:solidFill>
              </a:rPr>
              <a:t>CSU </a:t>
            </a:r>
            <a:r>
              <a:rPr lang="de-DE" b="1" dirty="0">
                <a:solidFill>
                  <a:srgbClr val="00B0F0"/>
                </a:solidFill>
              </a:rPr>
              <a:t/>
            </a:r>
            <a:br>
              <a:rPr lang="de-DE" b="1" dirty="0">
                <a:solidFill>
                  <a:srgbClr val="00B0F0"/>
                </a:solidFill>
              </a:rPr>
            </a:br>
            <a:r>
              <a:rPr lang="de-DE" sz="3100" b="1" dirty="0">
                <a:solidFill>
                  <a:srgbClr val="00B0F0"/>
                </a:solidFill>
              </a:rPr>
              <a:t>Christlich Soziale Union</a:t>
            </a:r>
            <a:endParaRPr lang="it-IT" sz="3100" dirty="0">
              <a:solidFill>
                <a:srgbClr val="00B0F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Markus Söder: Parteichef CSU</a:t>
            </a:r>
          </a:p>
          <a:p>
            <a:r>
              <a:rPr lang="de-DE" dirty="0"/>
              <a:t>Wirtschaftsliberalismus</a:t>
            </a:r>
          </a:p>
          <a:p>
            <a:r>
              <a:rPr lang="de-DE" dirty="0"/>
              <a:t>Leistungsgesellschaft</a:t>
            </a:r>
          </a:p>
          <a:p>
            <a:r>
              <a:rPr lang="de-DE" dirty="0"/>
              <a:t>Schutz der traditionellen Ehe und Familie</a:t>
            </a:r>
          </a:p>
          <a:p>
            <a:r>
              <a:rPr lang="de-DE" dirty="0"/>
              <a:t>Kontrollierte Immigration: Erhalt der bayerischen Identität</a:t>
            </a:r>
          </a:p>
          <a:p>
            <a:r>
              <a:rPr lang="de-DE" dirty="0"/>
              <a:t>Bayern als Industriestandort</a:t>
            </a:r>
          </a:p>
          <a:p>
            <a:endParaRPr lang="de-DE" dirty="0"/>
          </a:p>
          <a:p>
            <a:endParaRPr lang="it-IT" dirty="0"/>
          </a:p>
        </p:txBody>
      </p:sp>
      <p:pic>
        <p:nvPicPr>
          <p:cNvPr id="5" name="Segnaposto contenuto 4" descr="Minister-President – Bayerisches Landesportal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928802"/>
            <a:ext cx="3647675" cy="4197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00D1525D-590E-122A-1DE3-D208803455C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6376" y="260867"/>
            <a:ext cx="841321" cy="6401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Die Regierungskoalition  </a:t>
            </a:r>
            <a:r>
              <a:rPr lang="de-DE" sz="4000" dirty="0">
                <a:solidFill>
                  <a:prstClr val="black"/>
                </a:solidFill>
                <a:latin typeface="Calibri"/>
              </a:rPr>
              <a:t/>
            </a:r>
            <a:br>
              <a:rPr lang="de-DE" sz="4000" dirty="0">
                <a:solidFill>
                  <a:prstClr val="black"/>
                </a:solidFill>
                <a:latin typeface="Calibri"/>
              </a:rPr>
            </a:b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SPD</a:t>
            </a: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Sozialdemokratische Partei Deutschlands </a:t>
            </a:r>
            <a:endParaRPr lang="it-IT" sz="3600" dirty="0"/>
          </a:p>
        </p:txBody>
      </p:sp>
      <p:sp>
        <p:nvSpPr>
          <p:cNvPr id="9" name="Segnaposto contenuto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0" name="Segnaposto contenuto 9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Lars Klingbeil: Parteichef, Finanzminister</a:t>
            </a:r>
          </a:p>
          <a:p>
            <a:r>
              <a:rPr lang="de-DE" sz="2400" dirty="0"/>
              <a:t>Soziale Gerechtigkeit (Hilfen für sozial Benachteiligte, Bürgergeld, bezahlbares Wohnen, Mindestlohn)</a:t>
            </a:r>
          </a:p>
          <a:p>
            <a:r>
              <a:rPr lang="de-DE" sz="2400" dirty="0"/>
              <a:t>Klimaschutz (reduziert)</a:t>
            </a:r>
          </a:p>
          <a:p>
            <a:r>
              <a:rPr lang="de-DE" sz="2400" dirty="0"/>
              <a:t>Integration von Immigranten </a:t>
            </a:r>
          </a:p>
          <a:p>
            <a:endParaRPr lang="de-DE" sz="2400" dirty="0"/>
          </a:p>
          <a:p>
            <a:endParaRPr lang="de-DE" sz="2000" dirty="0"/>
          </a:p>
        </p:txBody>
      </p:sp>
      <p:pic>
        <p:nvPicPr>
          <p:cNvPr id="8" name="Immagine 7" descr="Lars Klingbeil - Wikipedi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3322712" cy="44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82469FB2-67E6-8B44-A75F-97C91C4493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96336" y="212859"/>
            <a:ext cx="841321" cy="64013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sz="3600" b="1" dirty="0">
                <a:solidFill>
                  <a:srgbClr val="002060"/>
                </a:solidFill>
              </a:rPr>
              <a:t>Die Opposition                                                      AFD</a:t>
            </a:r>
            <a:r>
              <a:rPr lang="de-DE" sz="3600" b="1" dirty="0">
                <a:solidFill>
                  <a:srgbClr val="FF0000"/>
                </a:solidFill>
              </a:rPr>
              <a:t> </a:t>
            </a:r>
            <a:r>
              <a:rPr lang="de-DE" b="1" dirty="0">
                <a:solidFill>
                  <a:srgbClr val="FF0000"/>
                </a:solidFill>
              </a:rPr>
              <a:t/>
            </a:r>
            <a:br>
              <a:rPr lang="de-DE" b="1" dirty="0">
                <a:solidFill>
                  <a:srgbClr val="FF0000"/>
                </a:solidFill>
              </a:rPr>
            </a:br>
            <a:r>
              <a:rPr lang="de-DE" sz="3100" b="1" dirty="0">
                <a:solidFill>
                  <a:srgbClr val="002060"/>
                </a:solidFill>
              </a:rPr>
              <a:t>Alternative für Deutschland</a:t>
            </a:r>
            <a:br>
              <a:rPr lang="de-DE" sz="3100" b="1" dirty="0">
                <a:solidFill>
                  <a:srgbClr val="002060"/>
                </a:solidFill>
              </a:rPr>
            </a:br>
            <a:endParaRPr lang="it-IT" sz="3100" dirty="0">
              <a:solidFill>
                <a:srgbClr val="00206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DE" dirty="0"/>
              <a:t>Alice </a:t>
            </a:r>
            <a:r>
              <a:rPr lang="de-DE" dirty="0" err="1"/>
              <a:t>Weidel</a:t>
            </a:r>
            <a:r>
              <a:rPr lang="de-DE" dirty="0"/>
              <a:t> und Tino </a:t>
            </a:r>
            <a:r>
              <a:rPr lang="de-DE" dirty="0" err="1"/>
              <a:t>Chrupalla</a:t>
            </a:r>
            <a:r>
              <a:rPr lang="de-DE" dirty="0"/>
              <a:t>: Parteivorsitzende</a:t>
            </a:r>
          </a:p>
          <a:p>
            <a:r>
              <a:rPr lang="de-DE" dirty="0"/>
              <a:t>Rechtsextremistische Positionen</a:t>
            </a:r>
          </a:p>
          <a:p>
            <a:r>
              <a:rPr lang="de-DE" dirty="0"/>
              <a:t>Antieuropa (Nationalstaat)</a:t>
            </a:r>
          </a:p>
          <a:p>
            <a:r>
              <a:rPr lang="de-DE" dirty="0"/>
              <a:t>Gegen alternative Energien und Klimaschutzregelungen</a:t>
            </a:r>
          </a:p>
          <a:p>
            <a:r>
              <a:rPr lang="de-DE" dirty="0"/>
              <a:t>Abbau von Subventionen</a:t>
            </a:r>
          </a:p>
          <a:p>
            <a:r>
              <a:rPr lang="de-DE" dirty="0"/>
              <a:t>„Der Islam gehört nicht zu Deutschland“: Remigration</a:t>
            </a:r>
          </a:p>
          <a:p>
            <a:r>
              <a:rPr lang="de-DE" dirty="0"/>
              <a:t>Ultrakonservative Familienpolitik</a:t>
            </a:r>
          </a:p>
          <a:p>
            <a:endParaRPr lang="it-IT" dirty="0"/>
          </a:p>
        </p:txBody>
      </p:sp>
      <p:pic>
        <p:nvPicPr>
          <p:cNvPr id="5" name="Segnaposto contenuto 4" descr="Alice Weidel/Tino Chrupalla: Migrationskrise lösen statt verwalten -  AfD-Fraktion im Deutschen Bundesta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727325"/>
            <a:ext cx="4186238" cy="2630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277</Words>
  <Application>Microsoft Office PowerPoint</Application>
  <PresentationFormat>Presentazione su schermo (4:3)</PresentationFormat>
  <Paragraphs>69</Paragraphs>
  <Slides>12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Tema di Office</vt:lpstr>
      <vt:lpstr>Parteien in Deutschland</vt:lpstr>
      <vt:lpstr>Retrospektive- Deutschland 1945 194</vt:lpstr>
      <vt:lpstr>Die 5 Prozent-Hürde (soglia del 5 %)</vt:lpstr>
      <vt:lpstr>Sitzverteilung 21.Bundestag</vt:lpstr>
      <vt:lpstr>So haben die Wahlkreise 2025 gestimmt</vt:lpstr>
      <vt:lpstr>Die Regierungskoalition CDU  Christlich-Demokratische Partei Deutschlands</vt:lpstr>
      <vt:lpstr>   Die Regierungskoalition  CSU  Christlich Soziale Union</vt:lpstr>
      <vt:lpstr>Die Regierungskoalition   SPD Sozialdemokratische Partei Deutschlands </vt:lpstr>
      <vt:lpstr>Die Opposition                                                      AFD  Alternative für Deutschland </vt:lpstr>
      <vt:lpstr>Die Opposition   Bündnis 90/Die Grünen</vt:lpstr>
      <vt:lpstr>Die Opposition Die Linke</vt:lpstr>
      <vt:lpstr>Bündnis Sahra Wagenknecht – Vernunft und Gerechtigkeit (BSW)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Ampelregierung – Informationen und Background</dc:title>
  <dc:creator>evelyn wellding</dc:creator>
  <cp:lastModifiedBy>evelyn wellding</cp:lastModifiedBy>
  <cp:revision>84</cp:revision>
  <dcterms:created xsi:type="dcterms:W3CDTF">2024-04-09T03:14:01Z</dcterms:created>
  <dcterms:modified xsi:type="dcterms:W3CDTF">2026-07-31T07:48:53Z</dcterms:modified>
</cp:coreProperties>
</file>